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8"/>
  </p:notesMasterIdLst>
  <p:handoutMasterIdLst>
    <p:handoutMasterId r:id="rId29"/>
  </p:handoutMasterIdLst>
  <p:sldIdLst>
    <p:sldId id="291" r:id="rId2"/>
    <p:sldId id="302" r:id="rId3"/>
    <p:sldId id="294" r:id="rId4"/>
    <p:sldId id="303" r:id="rId5"/>
    <p:sldId id="305" r:id="rId6"/>
    <p:sldId id="296" r:id="rId7"/>
    <p:sldId id="312" r:id="rId8"/>
    <p:sldId id="306" r:id="rId9"/>
    <p:sldId id="316" r:id="rId10"/>
    <p:sldId id="314" r:id="rId11"/>
    <p:sldId id="315" r:id="rId12"/>
    <p:sldId id="308" r:id="rId13"/>
    <p:sldId id="309" r:id="rId14"/>
    <p:sldId id="326" r:id="rId15"/>
    <p:sldId id="322" r:id="rId16"/>
    <p:sldId id="310" r:id="rId17"/>
    <p:sldId id="307" r:id="rId18"/>
    <p:sldId id="301" r:id="rId19"/>
    <p:sldId id="328" r:id="rId20"/>
    <p:sldId id="329" r:id="rId21"/>
    <p:sldId id="321" r:id="rId22"/>
    <p:sldId id="319" r:id="rId23"/>
    <p:sldId id="318" r:id="rId24"/>
    <p:sldId id="324" r:id="rId25"/>
    <p:sldId id="317" r:id="rId26"/>
    <p:sldId id="325" r:id="rId27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5FC13-CDE9-474B-AEFF-F9EF02BF6BD8}" v="25" dt="2019-12-02T05:44:42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2"/>
    <p:restoredTop sz="94411" autoAdjust="0"/>
  </p:normalViewPr>
  <p:slideViewPr>
    <p:cSldViewPr snapToGrid="0" snapToObjects="1">
      <p:cViewPr varScale="1">
        <p:scale>
          <a:sx n="70" d="100"/>
          <a:sy n="70" d="100"/>
        </p:scale>
        <p:origin x="776" y="9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995FC13-CDE9-474B-AEFF-F9EF02BF6BD8}"/>
    <pc:docChg chg="addSld modSld">
      <pc:chgData name="" userId="" providerId="" clId="Web-{9995FC13-CDE9-474B-AEFF-F9EF02BF6BD8}" dt="2019-12-02T05:44:42.243" v="22" actId="14100"/>
      <pc:docMkLst>
        <pc:docMk/>
      </pc:docMkLst>
      <pc:sldChg chg="addSp delSp modSp new">
        <pc:chgData name="" userId="" providerId="" clId="Web-{9995FC13-CDE9-474B-AEFF-F9EF02BF6BD8}" dt="2019-12-02T05:44:42.243" v="22" actId="14100"/>
        <pc:sldMkLst>
          <pc:docMk/>
          <pc:sldMk cId="591735321" sldId="320"/>
        </pc:sldMkLst>
        <pc:spChg chg="del">
          <ac:chgData name="" userId="" providerId="" clId="Web-{9995FC13-CDE9-474B-AEFF-F9EF02BF6BD8}" dt="2019-12-02T05:41:32.086" v="1"/>
          <ac:spMkLst>
            <pc:docMk/>
            <pc:sldMk cId="591735321" sldId="320"/>
            <ac:spMk id="2" creationId="{DD68D716-F777-4F62-B7C9-90F526BAAEA4}"/>
          </ac:spMkLst>
        </pc:spChg>
        <pc:spChg chg="del">
          <ac:chgData name="" userId="" providerId="" clId="Web-{9995FC13-CDE9-474B-AEFF-F9EF02BF6BD8}" dt="2019-12-02T05:41:34.367" v="2"/>
          <ac:spMkLst>
            <pc:docMk/>
            <pc:sldMk cId="591735321" sldId="320"/>
            <ac:spMk id="3" creationId="{18B9F5FC-CF42-4871-A41F-88AD525C176B}"/>
          </ac:spMkLst>
        </pc:spChg>
        <pc:picChg chg="add del mod">
          <ac:chgData name="" userId="" providerId="" clId="Web-{9995FC13-CDE9-474B-AEFF-F9EF02BF6BD8}" dt="2019-12-02T05:41:44.289" v="6"/>
          <ac:picMkLst>
            <pc:docMk/>
            <pc:sldMk cId="591735321" sldId="320"/>
            <ac:picMk id="4" creationId="{E476D8B2-2182-4FB4-82E8-396AE7A28030}"/>
          </ac:picMkLst>
        </pc:picChg>
        <pc:picChg chg="add mod">
          <ac:chgData name="" userId="" providerId="" clId="Web-{9995FC13-CDE9-474B-AEFF-F9EF02BF6BD8}" dt="2019-12-02T05:42:52.649" v="18" actId="14100"/>
          <ac:picMkLst>
            <pc:docMk/>
            <pc:sldMk cId="591735321" sldId="320"/>
            <ac:picMk id="6" creationId="{E24C9255-0AE1-432C-8D6E-C119ED6E79F5}"/>
          </ac:picMkLst>
        </pc:picChg>
        <pc:picChg chg="add mod">
          <ac:chgData name="" userId="" providerId="" clId="Web-{9995FC13-CDE9-474B-AEFF-F9EF02BF6BD8}" dt="2019-12-02T05:42:58.008" v="19" actId="14100"/>
          <ac:picMkLst>
            <pc:docMk/>
            <pc:sldMk cId="591735321" sldId="320"/>
            <ac:picMk id="8" creationId="{8CC12786-1DDA-42FF-9B6F-63B2A9F5872F}"/>
          </ac:picMkLst>
        </pc:picChg>
        <pc:picChg chg="add mod">
          <ac:chgData name="" userId="" providerId="" clId="Web-{9995FC13-CDE9-474B-AEFF-F9EF02BF6BD8}" dt="2019-12-02T05:44:22.009" v="20" actId="14100"/>
          <ac:picMkLst>
            <pc:docMk/>
            <pc:sldMk cId="591735321" sldId="320"/>
            <ac:picMk id="10" creationId="{E16E75A1-9709-4407-8AD7-3A0FFDBD5199}"/>
          </ac:picMkLst>
        </pc:picChg>
        <pc:picChg chg="add mod">
          <ac:chgData name="" userId="" providerId="" clId="Web-{9995FC13-CDE9-474B-AEFF-F9EF02BF6BD8}" dt="2019-12-02T05:44:42.243" v="22" actId="14100"/>
          <ac:picMkLst>
            <pc:docMk/>
            <pc:sldMk cId="591735321" sldId="320"/>
            <ac:picMk id="12" creationId="{4E979CFA-B825-4F32-83EF-C3379EDF42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12/10/2019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.com/safety/winter/news/weather-fatalities-car-crashes-accidents-united-stat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bcnews.com/tech/tech-news/self-driving-uber-car-hit-killed-woman-did-not-recognize-n1079281" TargetMode="External"/><Relationship Id="rId4" Type="http://schemas.openxmlformats.org/officeDocument/2006/relationships/hyperlink" Target="http://www.prism.engineering/traffic-facts-international-by-country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usa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usa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https://weather.com/safety/winter/news/weather-fatalities-car-crashes-accidents-united-states</a:t>
            </a:r>
            <a:endParaRPr lang="en-US" dirty="0"/>
          </a:p>
          <a:p>
            <a:r>
              <a:rPr lang="en-US" dirty="0">
                <a:hlinkClick r:id="rId4"/>
              </a:rPr>
              <a:t>http://www.prism.engineering/traffic-facts-international-by-country.html</a:t>
            </a:r>
            <a:endParaRPr lang="en-US" dirty="0"/>
          </a:p>
          <a:p>
            <a:r>
              <a:rPr lang="en-US" dirty="0">
                <a:hlinkClick r:id="rId3"/>
              </a:rPr>
              <a:t>https://weather.com/safety/winter/news/weather-fatalities-car-crashes-accidents-united-states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https://www.nbcnews.com/tech/tech-news/self-driving-uber-car-hit-killed-woman-did-not-recognize-n1079281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3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Montella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et al [18] study analyzed two wheeler crashes in Italy.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Alignment subsets such as intersection, curved roads and so on, were observed to be related to crashes.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lot of times, good weather did not bear any impact on crashes.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8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https://mapchart.net/usa.html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8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5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https://mapchart.net/usa.html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016249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Em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873940"/>
            <a:ext cx="5320076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873940"/>
            <a:ext cx="5308027" cy="312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rism.engineering/traffic-facts-international-by-country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eather.com/safety/winter/news/weather-fatalities-car-crashes-accidents-united-sta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www.nbcnews.com/tech/tech-news/self-driving-uber-car-hit-killed-woman-did-not-recognize-n107928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776" y="4848064"/>
            <a:ext cx="4978908" cy="1650381"/>
          </a:xfrm>
        </p:spPr>
        <p:txBody>
          <a:bodyPr>
            <a:normAutofit/>
          </a:bodyPr>
          <a:lstStyle/>
          <a:p>
            <a:r>
              <a:rPr lang="en-US" sz="1600" dirty="0" err="1"/>
              <a:t>Adithya</a:t>
            </a:r>
            <a:r>
              <a:rPr lang="en-US" sz="1600" dirty="0"/>
              <a:t> Narayanan</a:t>
            </a:r>
          </a:p>
          <a:p>
            <a:r>
              <a:rPr lang="en-US" sz="1600" dirty="0"/>
              <a:t>Adit Bhargav Modi</a:t>
            </a:r>
          </a:p>
          <a:p>
            <a:r>
              <a:rPr lang="en-US" sz="1600" dirty="0" err="1"/>
              <a:t>Akhil</a:t>
            </a:r>
            <a:r>
              <a:rPr lang="en-US" sz="1600" dirty="0"/>
              <a:t> </a:t>
            </a:r>
            <a:r>
              <a:rPr lang="en-US" sz="1600" dirty="0" err="1"/>
              <a:t>Gaddipati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effect of weather stimuli and road points of interest in classifying traffic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298"/>
            <a:ext cx="9144000" cy="610970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8758" y="748298"/>
            <a:ext cx="7886700" cy="716084"/>
          </a:xfrm>
        </p:spPr>
        <p:txBody>
          <a:bodyPr/>
          <a:lstStyle/>
          <a:p>
            <a:r>
              <a:rPr lang="en-US" dirty="0"/>
              <a:t>Road POIs</a:t>
            </a:r>
          </a:p>
        </p:txBody>
      </p:sp>
    </p:spTree>
    <p:extLst>
      <p:ext uri="{BB962C8B-B14F-4D97-AF65-F5344CB8AC3E}">
        <p14:creationId xmlns:p14="http://schemas.microsoft.com/office/powerpoint/2010/main" val="641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249"/>
            <a:ext cx="9144000" cy="601675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6095" y="841249"/>
            <a:ext cx="7886700" cy="716084"/>
          </a:xfrm>
        </p:spPr>
        <p:txBody>
          <a:bodyPr/>
          <a:lstStyle/>
          <a:p>
            <a:r>
              <a:rPr lang="en-US" dirty="0"/>
              <a:t>Weather Variables</a:t>
            </a:r>
          </a:p>
        </p:txBody>
      </p:sp>
    </p:spTree>
    <p:extLst>
      <p:ext uri="{BB962C8B-B14F-4D97-AF65-F5344CB8AC3E}">
        <p14:creationId xmlns:p14="http://schemas.microsoft.com/office/powerpoint/2010/main" val="20328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Data preprocessing and cleaning</a:t>
            </a:r>
          </a:p>
        </p:txBody>
      </p:sp>
    </p:spTree>
    <p:extLst>
      <p:ext uri="{BB962C8B-B14F-4D97-AF65-F5344CB8AC3E}">
        <p14:creationId xmlns:p14="http://schemas.microsoft.com/office/powerpoint/2010/main" val="20912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805" y="1036320"/>
            <a:ext cx="83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Data Preprocessing and Cleaning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672" y="1756565"/>
            <a:ext cx="175564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US Accidents Data</a:t>
            </a:r>
          </a:p>
          <a:p>
            <a:r>
              <a:rPr lang="en-US" sz="1100" dirty="0" smtClean="0"/>
              <a:t>2.25 </a:t>
            </a:r>
            <a:r>
              <a:rPr lang="en-US" sz="1100" dirty="0"/>
              <a:t>Million observations</a:t>
            </a:r>
          </a:p>
          <a:p>
            <a:r>
              <a:rPr lang="en-US" sz="1100" dirty="0"/>
              <a:t>49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7620" y="3326125"/>
            <a:ext cx="185207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Relevant Feature Selection</a:t>
            </a:r>
          </a:p>
          <a:p>
            <a:r>
              <a:rPr lang="en-US" sz="1100" dirty="0" smtClean="0"/>
              <a:t>2.25 </a:t>
            </a:r>
            <a:r>
              <a:rPr lang="en-US" sz="1100" dirty="0"/>
              <a:t>Million observations</a:t>
            </a:r>
          </a:p>
          <a:p>
            <a:r>
              <a:rPr lang="en-US" sz="1100" dirty="0" smtClean="0"/>
              <a:t>~18 </a:t>
            </a:r>
            <a:r>
              <a:rPr lang="en-US" sz="1100" dirty="0"/>
              <a:t>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7046" y="5207335"/>
            <a:ext cx="2473235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Data of Four Different States (Arizona, Washington, Florida, Pennsylvania)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60319" y="2148307"/>
            <a:ext cx="163721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97531" y="2148307"/>
            <a:ext cx="0" cy="11689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7" idx="2"/>
          </p:cNvCxnSpPr>
          <p:nvPr/>
        </p:nvCxnSpPr>
        <p:spPr>
          <a:xfrm flipH="1">
            <a:off x="4197531" y="4249455"/>
            <a:ext cx="26125" cy="14062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23656" y="5655751"/>
            <a:ext cx="1563390" cy="48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00057" y="52895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77051" y="176225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F2B08-BE82-494D-A064-8C592DFB4C69}"/>
              </a:ext>
            </a:extLst>
          </p:cNvPr>
          <p:cNvSpPr txBox="1"/>
          <p:nvPr/>
        </p:nvSpPr>
        <p:spPr>
          <a:xfrm rot="5400000">
            <a:off x="3271871" y="4820283"/>
            <a:ext cx="154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27637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168"/>
            <a:ext cx="7886700" cy="716084"/>
          </a:xfrm>
        </p:spPr>
        <p:txBody>
          <a:bodyPr/>
          <a:lstStyle/>
          <a:p>
            <a:r>
              <a:rPr lang="en-US" dirty="0" smtClean="0"/>
              <a:t>Variables Considered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7101" y="2185416"/>
            <a:ext cx="3696843" cy="38481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WEATHER VARIABLES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Temperature</a:t>
            </a:r>
          </a:p>
          <a:p>
            <a:pPr algn="ctr"/>
            <a:r>
              <a:rPr lang="en-US" sz="1800" dirty="0" smtClean="0"/>
              <a:t>Wind Direction</a:t>
            </a:r>
          </a:p>
          <a:p>
            <a:pPr algn="ctr"/>
            <a:r>
              <a:rPr lang="en-US" sz="1800" dirty="0" smtClean="0"/>
              <a:t>Wind Speed</a:t>
            </a:r>
          </a:p>
          <a:p>
            <a:pPr algn="ctr"/>
            <a:r>
              <a:rPr lang="en-US" sz="1800" dirty="0" smtClean="0"/>
              <a:t>Humidity</a:t>
            </a:r>
          </a:p>
          <a:p>
            <a:pPr algn="ctr"/>
            <a:r>
              <a:rPr lang="en-US" sz="1800" dirty="0" smtClean="0"/>
              <a:t>Pressure</a:t>
            </a:r>
          </a:p>
          <a:p>
            <a:pPr algn="ctr"/>
            <a:r>
              <a:rPr lang="en-US" sz="1800" dirty="0" smtClean="0"/>
              <a:t>Visibility</a:t>
            </a:r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08577" y="2036884"/>
            <a:ext cx="3611804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ts val="1725"/>
              </a:lnSpc>
              <a:spcBef>
                <a:spcPts val="750"/>
              </a:spcBef>
              <a:buClr>
                <a:srgbClr val="005BBB"/>
              </a:buClr>
              <a:buFontTx/>
              <a:buNone/>
              <a:defRPr sz="1275" b="1" kern="1200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 algn="l" defTabSz="685800" rtl="0" eaLnBrk="1" latinLnBrk="0" hangingPunct="1">
              <a:lnSpc>
                <a:spcPts val="1725"/>
              </a:lnSpc>
              <a:spcBef>
                <a:spcPts val="375"/>
              </a:spcBef>
              <a:buClr>
                <a:srgbClr val="005BBB"/>
              </a:buClr>
              <a:buFont typeface="Arial" charset="0"/>
              <a:buChar char="•"/>
              <a:tabLst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ROAD POIs~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Amenity</a:t>
            </a:r>
          </a:p>
          <a:p>
            <a:pPr algn="ctr"/>
            <a:r>
              <a:rPr lang="en-US" sz="1800" dirty="0" smtClean="0"/>
              <a:t>Crossing</a:t>
            </a:r>
          </a:p>
          <a:p>
            <a:pPr algn="ctr"/>
            <a:r>
              <a:rPr lang="en-US" sz="1800" dirty="0" smtClean="0"/>
              <a:t>Station</a:t>
            </a:r>
          </a:p>
          <a:p>
            <a:pPr algn="ctr"/>
            <a:r>
              <a:rPr lang="en-US" sz="1800" dirty="0" smtClean="0"/>
              <a:t>Stop</a:t>
            </a:r>
          </a:p>
          <a:p>
            <a:pPr algn="ctr"/>
            <a:r>
              <a:rPr lang="en-US" sz="1800" dirty="0" smtClean="0"/>
              <a:t>Give Way</a:t>
            </a:r>
          </a:p>
          <a:p>
            <a:pPr algn="ctr"/>
            <a:r>
              <a:rPr lang="en-US" sz="1800" dirty="0" smtClean="0"/>
              <a:t>Traffic Calming</a:t>
            </a:r>
          </a:p>
          <a:p>
            <a:pPr algn="ctr"/>
            <a:r>
              <a:rPr lang="en-US" sz="1800" dirty="0" smtClean="0"/>
              <a:t>Junction</a:t>
            </a:r>
          </a:p>
          <a:p>
            <a:pPr algn="ctr"/>
            <a:r>
              <a:rPr lang="en-US" sz="1800" dirty="0" smtClean="0"/>
              <a:t>No Exit</a:t>
            </a:r>
          </a:p>
          <a:p>
            <a:pPr algn="ctr"/>
            <a:r>
              <a:rPr lang="en-US" sz="1800" dirty="0" smtClean="0"/>
              <a:t>Traffic signal</a:t>
            </a:r>
          </a:p>
          <a:p>
            <a:pPr algn="ctr"/>
            <a:r>
              <a:rPr lang="en-US" sz="1800" dirty="0" smtClean="0"/>
              <a:t>Railway Crossing</a:t>
            </a:r>
          </a:p>
          <a:p>
            <a:pPr algn="ctr"/>
            <a:r>
              <a:rPr lang="en-US" sz="1800" dirty="0" smtClean="0"/>
              <a:t>Bump</a:t>
            </a:r>
          </a:p>
          <a:p>
            <a:pPr algn="ctr"/>
            <a:r>
              <a:rPr lang="en-US" sz="1800" dirty="0" smtClean="0"/>
              <a:t>Roundabout</a:t>
            </a:r>
          </a:p>
        </p:txBody>
      </p:sp>
    </p:spTree>
    <p:extLst>
      <p:ext uri="{BB962C8B-B14F-4D97-AF65-F5344CB8AC3E}">
        <p14:creationId xmlns:p14="http://schemas.microsoft.com/office/powerpoint/2010/main" val="32083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 err="1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3478" y="1551206"/>
            <a:ext cx="788125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Training Data</a:t>
            </a:r>
          </a:p>
        </p:txBody>
      </p:sp>
      <p:cxnSp>
        <p:nvCxnSpPr>
          <p:cNvPr id="14" name="Straight Connector 13"/>
          <p:cNvCxnSpPr>
            <a:stCxn id="10" idx="2"/>
          </p:cNvCxnSpPr>
          <p:nvPr/>
        </p:nvCxnSpPr>
        <p:spPr>
          <a:xfrm>
            <a:off x="4524106" y="1889760"/>
            <a:ext cx="0" cy="296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83479" y="2206841"/>
            <a:ext cx="7881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3479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037808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036529" y="218585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531129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12231" y="2206841"/>
            <a:ext cx="8709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4668" y="3018141"/>
            <a:ext cx="1193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Logistic Regression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03560" y="3029042"/>
            <a:ext cx="123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ClassificationTree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6641622" y="306230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8464734" y="218585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09320" y="301814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/>
              <a:t>Random </a:t>
            </a:r>
          </a:p>
          <a:p>
            <a:pPr algn="just"/>
            <a:r>
              <a:rPr lang="en-US" sz="1400" dirty="0"/>
              <a:t>Forest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023996" y="3041451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AdaBoost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4998379" y="3062302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MARS</a:t>
            </a:r>
          </a:p>
        </p:txBody>
      </p:sp>
      <p:sp>
        <p:nvSpPr>
          <p:cNvPr id="77" name="Right Brace 76"/>
          <p:cNvSpPr/>
          <p:nvPr/>
        </p:nvSpPr>
        <p:spPr>
          <a:xfrm rot="5400000">
            <a:off x="3498067" y="1452833"/>
            <a:ext cx="209844" cy="4198858"/>
          </a:xfrm>
          <a:prstGeom prst="rightBrace">
            <a:avLst>
              <a:gd name="adj1" fmla="val 8333"/>
              <a:gd name="adj2" fmla="val 4899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123282" y="3663402"/>
            <a:ext cx="3604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Fold Cross-Validation with 3 replications</a:t>
            </a:r>
          </a:p>
        </p:txBody>
      </p:sp>
      <p:sp>
        <p:nvSpPr>
          <p:cNvPr id="79" name="Right Brace 78"/>
          <p:cNvSpPr/>
          <p:nvPr/>
        </p:nvSpPr>
        <p:spPr>
          <a:xfrm rot="5400000">
            <a:off x="590982" y="3067693"/>
            <a:ext cx="216067" cy="975360"/>
          </a:xfrm>
          <a:prstGeom prst="rightBrace">
            <a:avLst>
              <a:gd name="adj1" fmla="val 8333"/>
              <a:gd name="adj2" fmla="val 5267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6367" y="3601836"/>
            <a:ext cx="1571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Tuning Prediction</a:t>
            </a:r>
          </a:p>
          <a:p>
            <a:r>
              <a:rPr lang="en-US" sz="1400" dirty="0"/>
              <a:t> Threshold</a:t>
            </a:r>
          </a:p>
        </p:txBody>
      </p:sp>
      <p:sp>
        <p:nvSpPr>
          <p:cNvPr id="81" name="Right Brace 80"/>
          <p:cNvSpPr/>
          <p:nvPr/>
        </p:nvSpPr>
        <p:spPr>
          <a:xfrm rot="5400000">
            <a:off x="7688843" y="2504338"/>
            <a:ext cx="219364" cy="2098765"/>
          </a:xfrm>
          <a:prstGeom prst="rightBrace">
            <a:avLst>
              <a:gd name="adj1" fmla="val 8333"/>
              <a:gd name="adj2" fmla="val 491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6486595" y="3624484"/>
            <a:ext cx="2623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Tuning of Predictors and Trees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583478" y="4125056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3675397" y="4078182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798525" y="4112707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801" y="4955177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89426" y="4959531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18847" y="4984925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79129" y="5299575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687665" y="5324509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4177" y="5299575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0" y="573716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94343" y="578749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219408" y="573716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64669" y="1036320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State Subsets</a:t>
            </a:r>
          </a:p>
        </p:txBody>
      </p:sp>
    </p:spTree>
    <p:extLst>
      <p:ext uri="{BB962C8B-B14F-4D97-AF65-F5344CB8AC3E}">
        <p14:creationId xmlns:p14="http://schemas.microsoft.com/office/powerpoint/2010/main" val="26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3813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</a:t>
            </a:r>
            <a:r>
              <a:rPr lang="en-US" sz="2400" dirty="0" smtClean="0">
                <a:solidFill>
                  <a:schemeClr val="accent1"/>
                </a:solidFill>
                <a:latin typeface="Georgia" panose="02040502050405020303" pitchFamily="18" charset="0"/>
              </a:rPr>
              <a:t>Trees- Florida</a:t>
            </a:r>
            <a:endParaRPr lang="en-US" sz="24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25" y="1838378"/>
            <a:ext cx="4985616" cy="41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3813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</a:t>
            </a:r>
            <a:r>
              <a:rPr lang="en-US" sz="2400" dirty="0" smtClean="0">
                <a:solidFill>
                  <a:schemeClr val="accent1"/>
                </a:solidFill>
                <a:latin typeface="Georgia" panose="02040502050405020303" pitchFamily="18" charset="0"/>
              </a:rPr>
              <a:t>Trees-Arizona</a:t>
            </a:r>
            <a:endParaRPr lang="en-US" sz="24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1426464"/>
            <a:ext cx="687628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314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3813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</a:t>
            </a:r>
            <a:r>
              <a:rPr lang="en-US" sz="2400" dirty="0" smtClean="0">
                <a:solidFill>
                  <a:schemeClr val="accent1"/>
                </a:solidFill>
                <a:latin typeface="Georgia" panose="02040502050405020303" pitchFamily="18" charset="0"/>
              </a:rPr>
              <a:t>Trees-Pennsylvania</a:t>
            </a:r>
            <a:endParaRPr lang="en-US" sz="24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71" y="1858725"/>
            <a:ext cx="6939724" cy="41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24C9255-0AE1-432C-8D6E-C119ED6E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6" y="1520793"/>
            <a:ext cx="3498828" cy="216344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C12786-1DDA-42FF-9B6F-63B2A9F5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21" y="1523490"/>
            <a:ext cx="3475804" cy="214920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16E75A1-9709-4407-8AD7-3A0FFDBD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5" y="3861839"/>
            <a:ext cx="3444389" cy="212978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E979CFA-B825-4F32-83EF-C3379EDF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40" y="3862437"/>
            <a:ext cx="3436685" cy="2125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Predictive Accuracy</a:t>
            </a:r>
          </a:p>
        </p:txBody>
      </p:sp>
      <p:sp>
        <p:nvSpPr>
          <p:cNvPr id="2" name="AutoShape 2" descr="data:image/png;base64,iVBORw0KGgoAAAANSUhEUgAABLAAAALmCAYAAABSJm0fAAAgAElEQVR4XuzdDdRdVX0n/h1IwQCBksiLSAhW0iBVMINSLIKjmKRjUWpRUELAlkCwvDjRmQxLZQnitApKypvTIGghBJAioII1vFgZhkK0jFAqI/+gJiggYEASeUkKyX/tM/OkIcmTfZ/z3P2cc/f93LW6tGSf3z7ns7+ck/Pz3HNHrV27dm3wIUCAAAECBAgQIECAAAECBAgQINBSgVEaWC1dGbtFgAABAgQIECBAgAABAgQIECBQCWhgCQI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BofQNr4cKF4f777+/KSu23335hxowZ62o9++yz4eKLLw6/+c1vqn82bdq08O53v7src+Uq8sADD4QFCxZU5V/1qleFWbNmhT322GPY0+WqO+wdU4AAAQIECBAgQIAAAQIECBDoewENLA2s6l8CDay+PxcAIECAAAECBAgQIECAAAECrRXQwNLA0sBq7b+edowAAQIECBAgQIAAAQIECBCIAj3VwNpmm22qr/mNGTOm1urtuOOOYc8991y3ra8Q/jujJ7BqRcpGBAgQIECAAAECBAgQIECAwAgI9FQD63d/93fDySefHHbYYYeu0PRiA6srB76JIhpYuWTVJUCAAAECBAgQIECAAAECBIYroIHVY18hHO6CD7a9BlYuWXUJECBAgAABAgQIECBAgACB4QpoYGlgVRnSwBruv0q2J0CAAAECBAgQIECAAAECBHIJaGBpYGlg5fq3S10CBAgQIECAAAECBAgQIECgKwIaWENsYK1duzb86le/CnfeeWd4+OGHw4oVK8KaNWvCqFGjwvbbbx9e97rXhQMPPLB6WfwWW2yx2UW67bbbwi233FKN2W+//cKMGTPC448/Hm666abw85//PLz88stVzT/4gz8I73znO6t3fw31Sam4b0uXLg3/63/9r6rmc889V803duzY8IY3vKGqO378+CHXjTWeeeaZ8KMf/Sj867/+a1i+fHl44YUX1h3vtttuG+JL89/61reGKVOmhFe96lVdCawiBAgQIECAAAECBAgQIECAQP8JaGANoYH1xBNPhGuuuSY8+uijyaS89rWvDUceeWR4zWteM+jYDRtYsYl17bXXhhdffHGjbQ477LBwyCGHDKnRFJtKV111VfjFL34x6D7EJltsYu2yyy7V2PiJzaZZs2aFPfbYY5PbxabdN77xjfCTn/wkxIZe6vM7v/M71a9HHnzwwcmmXqqWPydAgAABAgQIECBAgAABAgT6T0ADq8MGVnzKaLDm0mCxiY2bD37wg+HNb37zJoes38CKja74dFRsDm34iU9enXTSSUN6UuqRRx4Jf/d3fxd++9vfJlMdnx6L8z/22GPJBtbTTz8dLr300vDrX/86WXf9AXGO9773veHtb3/7kLYzmAABAgQIECBAgAABAgQIECCggdVBA2vZsmXha1/7Wnj++efXJSY+YTV16tQwadKkEBtV//Zv/xbiuNtvvz387Gc/W/dk0jbbbBP+/M//PEycOHGjtK3fwBr4w9/93d8Nf/ZnfxZ+//d/v6oRv/4XG0ux8RObQJ18hXDlypVh/vz54cknn3zF/sanuOJXG7fccsuqWfbDH/4wfP/733/FccUNBnsCKz4Zdvnll4ef/vSnVd24P3E/4xNcEyZMqBziJ36V8KGHHgrf/e53Q2x4DXx22mmnMHv27OprkT4ECBAgQIAAAQIECBAgQIAAgU4FeqqB1elBbTgufn3t3e9+90abP/vss+HiRAMrNm2++tWvVo2kgabNO97xjjB9+vSqEbThJ75z6nvf+16Izan43+MnNrviV/Lie6HW/2zYwNpuu+3CX/zFX4Tdd9990EPtpIG1Yd3/8B/+QzjiiCPWNZjWL/7UU09Vzbn1n6garIH14IMPhgULFlTv5oqf/fffP3zgAx/YpEP889jIig2v2NCLn+j1kY98JEyePLnuUtqOAAECBAgQIECAAAECBAgQ6EMBDaxEA2vDpk38OuBRRx01aNMmZig+OXXDDTeEe+65p4pUfFIpvg8rNnw218A64IADqkZTHD/YJ9XAil8Z/Nu//dt1T18N1jxbv35szsUm3cC7tzbVwIpNq4ULF1YvbI+f9b/WuLl/bzb0mzlzZnjTm97Uh/+qOWQCBAgQIECAAAECBAgQIECgroAG1mYaWLERdfXVV4f77ruv8o1fBzzxxBPDbrvtlvSOL1CPjaT4lFf8xK8axqePBr5mF//Z+k9KxabVscceW/3i4OY+qQZW/OpefPfVwFNS8R1c8ZcAN/fZsDm1qQbWqlWrqq8bxvq/+c1vqv2MX3XcXLMtzhnfxRXfmTXQHDv88MPDQQcdlPQzgAABAgQIECBAgAABAgQIECAwINBTDazYQIpfBxwzZsyQVjC+oHzXXXfdaJvUVwjjO6++8pWvrPvVwU01oQbbkdj8uvLKK6t3VsVPfLfVySefXD25NPBZv4EVj+mEE07Y7NcH43apBtb6NeNXFuM7pzZ17Bvud3wf1t///d9X/zj1K4RDwd+wgTXY1zmHUtNYAgQIECBAgAABAgQIECBAoL8EeqqBtakm0HCWK9XAiu+Fik9RDfwy4CGHHBLii9A7/azfTNpUU2j9P+/02FINrPg1v/vvv7/axZ133rn69cL4bq3UZ/1G03AbWPHdV7Hej3/84/B//s//WfcUWtwHDazUSvhzAgQIECBAgAABAgQIECBAYEMBDazNfIVwuE8Prd9sil8djC9of/3rX79uDbrdwIq/hBi/PrhkyZJqjviLg3HO2JBKfeLXAuML7WNTr5MGVnzCLDb24vuz4q8vxmbf448/Xv264UsvvTTodBpYqZXw5wQIECBAgAABAgQIECBAgIAG1noCqSewutnAitNu+ALzbjewNvzFxKE0sNa32FwDK/6y4v/+3/87fOc73wnxhfFD/WhgDVXMeAIECBAgQIAAAQIECBAgQMATWBmfwIovf7/qqquqlI3EVwiH8wRWJw2s+NXABQsWhIcffnjQf3PiS9233377sMcee4TJkyeH+B6ur3/96+te4q6B5aRDgAABAgQIECBAgAABAgQIDFVAA2szDaz1v1YXYXvtHVjjxo0Lf/mXf1k1lFKfX/7yl9UL62OTalPNtvhLhdddd124995715UaPXp09euKe++9d5g4cWL1gvr4ov31f5lwuE+xpfbbnxMgQIAAAQIECBAgQIAAAQLlC2hgbaaBNZxfIYwNn/i00oMPPlilKPUrhN16ifs//uM/hn/4h3+o5uzkXVYDEX/ooYeq92fF/d7Udj//+c/DZZddFlavXl1tEn/Z8Ljjjgvjx4/f7L8l8f1Ycbv49cb48QRW+ScVR0iAAAECBAgQIECAAAECBLotoIG1mQZWfFH51VdfHeJXAeMnPl104oknht122y25DsuXL69+wTB+NS9+4pNKH/nIR0J8mfvAp9vvwIp1f/rTn4avfvWrIX6dMH7irybGJ8c294nH+Y1vfCP84Ac/qIZtqoG1fmMsPmF1zDHHhDe96U1Jh7vuuit885vfXDdOAytJZgABAgQIECBAgAABAgQIECCwgYAG1mYaWNEqPkEVn6SKTybFz5vf/OZw1FFHhS233HLQMMWG0A033BDuueeedWM21UjK0cCKXwGMXwWMXwmMn/g1whNOOGGzT0o99dRTYf78+dWvCg7WwFp/Xzf1i4qbwoi/SHjppZeGRx99VAPLqYcAAQIECBAgQIAAAQIECBCoLaCBlWhgbfjLfvHpo3e84x1h+vTpm2xixV/p+973vhdiwyf+9/jZeeedw+zZs8PYsWNfsVA5GlhxgvgkVXyiKjbS4ud1r3td9XW/+ATZhp/YtIoNuvhVv4HPpp7A2vBJqj/8wz8M73//+8MWW2yxyfDFuvEF9j/72c9e8eeewKr976oNCRAgQIAAAQIECBAgQIBA3wpoYCUaWDEZsbnzta99LcR3Yg18Xvva14apU6dWXw2MTyTFr+zFcbfffnvVtBloHsUXnR955JHVk1sbfnI1sOLTYldeeWX48Y9/vG7K+I6t2Dx64xvfWH1FMD6pFb8auWjRolccV9xgUw2sxx57LFxyySXrxsZG3r777hve/e53h5122qlqZMV5n3zyyXD33XdXtQfee7X+ccfxcT98CBAgQIAAAQIECBAgQIAAAQKdCmhgddDAipj/+q//Gq699tpNNmUGw46Nrfe9733hgAMOeMUv8w2Mz9XAivVjs+3yyy8P8eXrnXziVw3jNrHptKkGVmzIfec73wl33HFHJ+WqMbHJtddee4WVK1eGX/3qV9U/22+//cKMGTM6rmEgAQIECBAgQIAAAQIECBAgQEADq8MGVozKE088Ea655ppXvNNpsAjFJ7Tik1evec1rBk1ZzgZWnHTVqlXhpptuCj/84Q/XfZ1xUzvze7/3e+FP/uRPqq8S/uY3vxn01wvjE1Y333xz+Kd/+qfN1otzxCe+/viP/7h68iy+D2zx4sXV1NElvpNrU19n9K8jAQIECBAgQIAAAQIECBAgQGBTAhpYQ2hgRcD4XqtHHnmkes/Uww8/XL34PP6z+BW67bffvnri6OCDDw677rrrJp+6Wn8RcjewBuaKjbf45NSSJUuq/Y1PU40ZM6ZqJv3RH/1R2GeffaqnpC7+fxabegJr/f3eVL34tNW2224b9txzzxDfjxW/WjnwfqwHHnig+kpjnDe+/H7mzJnVnD4ECBAgQIAAAQIECBAgQIAAgU4EWt/A6uQgjCFA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h9Z26dKl4cILLww333xzeOihh8KUKVPCkUceGY4//viw0047DflIYr0LLrggXH/99WHZsmVh8uTJ4Zhjjgl/8Rd/EXbbbbch17MBAQIECBAgQIAAAQIECBAgQCCHgAZWDtUMNe+7775w0kknhcWLF1eNpgkTJoQlS5ZUjadp06aFiy66KEyaNKnjme+4445w3HHHrWtcTZw4sfrvsTG23377hf/xP/5HeNvb3tZxPQMJECBAgAABAgQIECBAgAABArkENLByyXax7lNPPRVmz54dbrvttjBv3ryq8TR69Ojw3HPPhXPPPTecddZZ4ZRTTgnnnHNOGDNmTHLmxx9/PBx77LFVMyzWi09dbb311mHVqlXhkksuCZ/61KfCH//xH4f58+eHHXfcMVnPAAIECBAgQIAAAQIECBAgQIBATgENrJy6Xaodv+J3xBFHhNNOO61qUsVm08BnxYoV4dRTTw233npruPHGG8MBBxyQnDWOjU9tbares88+G04++eTwrW99K9xyyy3hwAMPTNYzgAABAgQIECBAgAABAgQIECCQU0ADK6duF2qvXr06nH766dWTUrGhNHXq1I2qXnHFFdVTWeedd16YM2dOctaFCxdWT1199rOfDWecccYrxr/00kvVE1ixUXbddddVjTMfAgQIECBAgAABAgQIECBAgECTAhpYTep3MPczzzwTZs6cGR555JFw7bXXhr333nujre66667w9re/vfqaYWx0pb5GGMf/p//0n8L73ve+cPHFF4cddthhXc04X3wp/D333BO+/e1vh/3337+DvTSEAAECBAgQIECAAAECBAgQIJBPQAMrn21XKscXqx999NFVrauuuirEl61v+IkvXj/qqKPCrrvuGuLTVePHj9/s3PHdWXPnzg1f/vKXw2c+85nwsY99rHrXVXw3VnyK64tf/OKQ3qnVlQNVhAABAgQIECBAgAABAgQIECAwiIAGVsuj0UlzqpMxGx5mbGLFXxqMXyNcuXLluj8eN25c+PSnP1394mHqSa6W09k9AgQIECBAgAABAgQIECBAoBABDayWL2QnzalOxqx/mGvWrKle+H7mmWeGBx54IEyZMiXstNNOIT7tFWu99a1vDZ///OfDO9/5zjBq1KghC917771D3sYGBAgQIECAAAECBAgQIECAQDsE2vg6IQ2sdmRj0L3opDnVyZj1J7jmmmvCiSeeGPbZZ59w4YUXhre85S1Voyo2tm6//fbwX//rfw2/+c1vwuWXXx7e8Y53DFlIA2vIZDYgQIAAAQIECBAgQIAAAQKtEdDAas1S9M6OPPbYY2HGjBnVDsf3W+22224b7fxAA2v33XcPCxYsqN5nNdhn/Ze0X3nlleFd73rXRkPjrx1+4AMfqH6B8KKLLgrbbrtt74DZUwIECBAgQIAAAQIECBAgQKA4AU9gtXxJu/0rhAPNrviVwfhS+PifG34GmmarV68e9MXxLWezewQIECBAgAABAgQIECBAgEBBAhpYLV/M2EQ6/fTTw7x580J8Mmrq1Kkb7fH8+fOrl67HXxCcM2fOZo9oKA2s+HL3+HXDvfbaq+VKdo8AAQIECBAgQIAAAQIECBAoWUADqwdW9/rrr6++znfaaaeFc845J2y99dbr9nrFihXh1FNPDbfeemv1YvYDDjhgs0f07LPPhlmzZoVFixaF6667LkybNm2j8QNfIZw+fXq49NJLww477NADSnaRAAECBAgQIECAAAECBAgQKFVAA6sHVvapp54Ks2fPDrfddlv1JNYxxxxTNbGee+65cO6554azzjqr+vP4Z2PGjEke0fovcf+bv/mbqum1xRZbVC9x/8EPfhD+83/+z+HBBx+s3qd1+OGHJ+sZQIAAAQIECBAgQIAAAQIECBDIKaCBlVO3i7Xvvvvu8NGPfjTcf//9YfLkyWHChAlhyZIlYdmyZdVTVPFl65MmTXrFjPGl77HZtWFz66WXXqqaXWeffXaIXxOcMmVK9S6s2Cj70Y9+FMaOHRvOOOOM6uuIo0eP7uJRKEWAAAECBAgQIECAAAECBAgQGLqABtbQzRrbYunSpeHCCy8MN998c4jvsoqNpyOPPDIcf/zxm3wZ+2ANrHgA8WmrxYsXh8suu6x6sis2wmJj7OCDDw6nnHJK2HfffcOoUaMaO1YTEyBAgAABAgQIECBAgAABAgQGBDSwZIE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OJaRPcAACAASURBV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88rd27p0qXhwgsvDDfffHN46KGHwpQpU8KRRx4Zjj/++LDTTjsN+Uiee+65cMUVV4Svf/3r4Y477ghjx44Nhx56aDjppJOq/xw9evSQa9qAAAECBAgQIECAAAECBAgQINBtAQ2sbotmqnffffdVjaXFixeHyZMnhwkTJoQlS5aEZcuWhWnTpoWLLrooTJo0qePZn3jiiTB79uzwzW9+M4wbNy7st99+4YUXXgj33HNPVePzn/98+MQnPqGJ1bGogQQIECBAgAABAgQIECBAgEAuAQ2sXLJdrPvUU09VzabbbrstzJs3Lxx33HFVYyk+QXXuueeGs846K5xyyinhnHPOCWPGjEnOHLebO3du+PKXvxxOP/308MlPfrJ6+mrt2rXhn//5n8Opp54aHnzwwXDDDTdUT2L5ECBAgAABAgQIECBAgAABAgSaFNDAalK/w7mvv/76cMQRR4TTTjutalJtvfXW67ZcsWJF1XC69dZbw4033hgOOOCAZNXbb789vP/976/+L34lcfvtt3/FNnG+j3zkI+HMM88MH//4x5P1DCBAgAABAgQIECBAgAABAgQI5BTQwMqp24Xaq1evrp6Sik9e3XLLLWHq1KkbVY3vsYpPZZ133nlhzpw5m5315ZdfDmeccUb467/+60HrdWG3lSBAgAABAgQIdFXg4SfWhGvu/rdwz8MvhxdWr+1qbcWGJjBmq1HhwL22DB962++EvXbZYmgb9+ho+WvPwvVj/tqjb08INCuggdWsf3L2Z555JsycOTM88sgj4dprrw177733Rtvcdddd4e1vf3v1NcPY6Nrc1wgH6sX/vOqqq8LEiROT+2AAAQIECBAgQKBJgdg8OO3yF8Kql5rcC3NvKLD16BAuOG5M8U0s+Wtn9vslf+3Ut1cEmhHQwGrGveNZ40vajz766Gr8YA2n+IuERx11VNh1113DwoULw/jx4wet//DDD4cPfehD4XWve1245JJLqsbY+eefX73MPX6mT59efSXxwAMPDKNGjep4Pw0kQGBkBPwvwCPj3Mks/fi/AMtfJ8kYmTH9lr/P3bgq/OODulcjk66hzfLOfUaHT//pv7/eYmhb98Zo+WvvOvVD/tqrb88IjLyABtbImw9pxk6aU52MGZh0YOyUKVOqXzP8q7/6q7DbbrtVT2LFl8X/6Ec/ql7oHv95/NXD+LJ4HwIE2iHgfwFuxzpsuBf98r8Ay5/8NSlw2Bef97XBJhdgM3PHZupN/2Wblu5dd3ZL/rrjmKNKP+Qvh5uaBHpVQAOr5SvXSXOqkzEDh3nPPfeEadOmhZUrV1ZNq8997nPhgx/8YPVi+DVr1oR/+Id/CJ/4xCfCY489Fq677rpq7FA/995771A3MZ4AgQ4EFt6/W7j/V6/80YUONjNkBAT223VFmLHfYyMwU3NTyF9z9qmZ+yF/cxdt/AqFlIs/HzmBc6b/ZOQma2Am+WsAfQhTlp6/SPHYileFf/z5uPCTX28XVr3UH++dG0IERnTo1qPXhL1f/dvwztc9HXbb/sURnXukJ9t///1HesrkfBpYSaJmB3TSnOpkzMBRxObSe9/73vD444+Hv/mbv6l+2XDDrwrGryEec8wxm/zVw040NLA6UTKGwNAFzrj99/2lZehsI7JF/MvM2Yf+fyMyV1OTyF9T8ul5+yF/GgjpHDQ5ovQGgvw1ma703KXnLzavLl48MfzbGq93Sadh5Eb8zhZrw8l/uKzoJpYG1sjlqZiZ4pNQM2bMqI4nNpbi1/02/Aw0sHbfffewYMGCsOOOOw56/ANjn3/++eoJq3333XejsT/5yU/CkUceWc2VeqdWMdAOhEAPCBz6V8/1wF727y7e/sltiz54+Wv38spfu9en9L2Tv9JXuN3HV3r+zr5xVfi+dwC2MoTewTbyy+IJrJE3H9KM3f4VwoGGWKz79a9/vXoP1oaf+C6s+OL4LbfcUgNrSKtlMIG8AhoIeX2HW730v0DL33ATknd7+cvrq/rmBeRPQpoUKD1/3sHWZLo2P7d3sI382mhgjbz5kGZcvXp1OP3008O8efPCLbfcEqZOnbrR9vPnz69euH7eeeeFOXPmbLZ+fPfVySefHG688cbqfVcHHXTQRuMHnsDaY489kk90DelgDCZAYFgCGgjD4su+cel/gZa/7BEa1gTyNyw+Gw9TQP6GCWjzYQnI37D4bDxMgdLzN0yerm+ugdV10u4XvP7668MRRxyxyXdSrVixIpx66qnh1ltvrZpSBxxwQHIHLrvssjBr1qzwyU9+Mpx11lmv+KXBtWvXhksvvTSceOKJ4Ywzzgif+cxnqiexfAgQaF5AA6H5NdjcHpT+Fxj5k78mBeSvSf303M5/aSMj8gnIXz5bldMCpecvLTCyIzSwRta71mzxK32zZ88Ot912W/UkVnzBevzVwOeeey6ce+65VRMq/nn8szFjxiTnePTRR8PMmTPDP//zP4ezzz67albF7QZ+hTA+obXNNtuEa665ZpPvyEpOYAABAlkE3MBlYe1a0dL/AiN/XYtKlkLyl4VV0Q4F5K9DKMOyCMhfFlZFOxQoPX8dMozYMA2sEaMe3kR33313+OhHPxruv//+6r1VEyZMCEuWLAnLli0L06ZNCxdddFGYNGnSKyYZ+DXBTTW34i8FxkbV4sWLw8SJE6ttly9fHn70ox+FcePGhYsvvjgcddRRG/1C4fCOwtYECAxHQANhOHr5ty39LzDylz9Dw5lB/oajZ9vhCsjfcAVtPxwB+RuOnm2HK1B6/obr0+3tNbC6LZqx3tKlS8OFF14Ybr755hB/TXDKlCnVrwUef/zxYaeddtpo5s01sOLg+GTXFVdcEf7+7/9+XSPrz/7sz8IJJ5wQ9t57b82rjGupNIE6AhoIddRGbpvS/wIjfyOXpTozyV8dNdt0S0D+uiWpTh0B+aujZptuCZSev245dauOBla3JNUhQIBAZgENhMzAwyxf+l9g5G+YAcm8ufxlBlZ+swLyJyBNCshfk/rmLj1/bVthDay2rYj9IUCAwCACGgjtjkbpf4GRP/lrUkD+mtRPz+38lzYyIp+A/OWzVTktUHr+0gIjO0IDa2S9zUaAAIHaAm7gatONyIal/wVG/kYkRrUnkb/adDbsgoD8dQFRidoC8lebzoZdECg9f10g6moJDayucipGgACBfAIaCPlsu1G59L/AyF83UpKvhvzls1U5LSB/aSMj8gnIXz5bldMCpecvLTCyIzSwRtbbbAQIEKgtoIFQm25ENiz9LzDyNyIxqj2J/NWms2EXBOSvC4hK1BaQv9p0NuyCQOn56wJRV0toYHWVUzECBAjkE9BAyGfbjcql/wVG/rqRknw15C+frcppAflLGxmRT0D+8tmqnBYoPX9pgZEdoYE1st5mI0CAQG0BDYTadCOyYel/gZG/EYlR7UnkrzadDbsgIH9dQFSitoD81aazYRcESs9fF4i6WkIDq6ucivWDwMNPrAnX3P1v4Z6HXw4vrF7bD4fc2mMcs9WocOBeW4YPve13wl67bNHa/ezWjmkgdEsyT53S/wIjf3ly062q8tctSXXqCMhfHTXbdEtA/rolqU4dgdLzV8ck5zYaWDl11S5OIDavTrv8hbDqpeIOracPaOvRIVxw3Jjim1gaCO2Oael/gZE/+WtSQP6a1E/P7fyXNjIin4D85bNVOS1Qev7SAiM7QgNrZL3N1uMCn7txVfjHB3Wv2riM79xndPj0n27dxl3r2j65gesaZZZCpf8FRv6yxKZrReWva5QK1RCQvxpoNumagPx1jVKhGgKl568GSdZNNLCy8ipemsBhX3ze1wZbuqjx64Q3/ZdtWrp33dktDYTuOOaqUvpfYOQvV3K6U1f+uuOoSj0B+avnZqvuCMhfdxxVqSdQev7qqeTbSgMrn63KBQq4gWv3opZ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r3TAPrmWeeCddee22YPn16mDhxYhg1alS9I7YVgWEIuIEbBt4IbFr6BUT+RiBEw5hC/oaBZ9NhC8jfsAkVGIaA/A0Dz6bDFpC/YRMqMAyB0vM3DJosm/ZMA2v58uVhxowZYdGiReHggw8OJ5xwQtXM2nnnnbPAKEpgUwIaCO3ORekXEPmTtAVkowAAIABJREFUvyYF5K9J/fTczn9pIyPyCchfPluV0wLylzYyIp9A6fnLJ1evcs80sFatWhW+9a1vhSuuuCLcdNNN1dGOHTs2HHrooeHEE08M//E//scwZsyYegq2ItChgBu4DqEaGlb6BUT+GgpWh9PKX4dQhmURkL8srIp2KCB/HUIZlkVA/rKwKtqhQOn565BhxIb1TANrfZEnn3wy3HjjjeHKK68Md955Z/VH48aNCzNnzqye0poyZUoYPXr0iCGaqH8ENBDavdalX0DkT/6aFJC/JvXTczv/pY2MyCcgf/lsVU4LyF/ayIh8AqXnL59cvco92cAaONS1a9eGX/7yl+H6668Pl112WXjggQeqP5o8eXI45phjqv/zvqx6wbDVpgXcwLU7GaVfQORP/poUkL8m9dNzO/+ljYzIJyB/+WxVTgvIX9rIiHwCpecvn1y9yj3dwFr/kNesWRN+8YtfhO985zvha1/7WvjhD39Y/XF8X9ZJJ50UDjvssLD99tvXU7IVgf8n4Aau3VEo/QIif/LXpID8Namfntv5L21kRD4B+ctnq3JaQP7SRkbkEyg9f/nk6lUuooE18CRWfDfWN77xjXD77bdvpBGfyvrMZz4TPvjBD/p6Yb2s2CqE4Aau3TEo/QIif/LXpID8Namfntv5L21kRD4B+ctnq3JaQP7SRkbkEyg9f/nk6lXu2QZWbFo98cQT1Yvd138X1vovdj/kkEMqle9///vhrLPOqp7KuuSSS8KsWbPCqFGj6onZqq8F3MC1e/lLv4DIn/w1KSB/Teqn53b+SxsZkU9A/vLZqpwWkL+0kRH5BErPXz65epV7roEVX+C+aNGicPnll7/iSav4VcETTjghTJ8+Pey8884bafzLv/xL+NCHPhT+4A/+IFx66aVhhx12qCdmq74WcAPX7uUv/QIif/LXpID8Namfntv5L21kRD4B+ctnq3JaQP7SRkbkEyg9f/nk6lXumQbWihUrwpw5c8JXv/rVdUc6lJe1L1++vPqFwvhZuHBhGD9+fD0xW/W1gBu4di9/6RcQ+ZO/JgXkr0n99NzOf2kjI/IJyF8+W5XTAvKXNjIin0Dp+csnV69yzzSwBhpQ8WuAM2fOrJpRU6ZM6fh9Vr/61a+qrxq+9rWvDUcccUTYaqut6onZqq8F3MC1e/lLv4DIn/w1KSB/Teqn53b+SxsZkU9A/vLZqpwWkL+0kRH5BErPXz65epV7poH129/+NjzwwAPhzW9+cxgzZky9o7UVgWEKuIEbJmDmzUu/gMhf5gANs7z8DRPQ5sMSkL9h8dl4mALyN0xAmw9LQP6GxWfjYQqUnr9h8nR9855pYK1/5I8++mhYunRpOOigg9b949WrV4evfOUr1fuv3vOe94Rtt92261gKEtBAaHcGSr+AyJ/8NSkgf03qp+d2/ksbGZFPQP7y2aqcFpC/tJER+QRKz18+uXqVe6qBFX958Otf/3o4+eSTwwc/+MEwb968dU9jrVy5svrnCxYsCG9961vDBRdcEA488MB6KrYiMIiAG7h2R6P0C4j8yV+TAvLXpH56bue/tJER+QTkL5+tymkB+UsbGZFPoPT85ZOrV7mnGlh33XVX9e6r2Kz6b//tv4VTTz11XQNr1apV4Qc/+EG49tprq18o3Geffapm1qRJk+rJ2IrAJgTcwLU7FqVfQORP/poUkL8m9dNzO/+ljYzIJyB/+WxVTgvIX9rIiHwCpecvn1y9yj3TwHr55ZfDGWecEf7u7/6uehn7u971rk0ecXxK6+qrrw4nnXRSmDt3bvjUpz4VRo0aVU/HVgQ2EHAD1+5IlH4BkT/5a1JA/prUT8/t/Jc2MiKfgPzls1U5LSB/aSMj8gmUnr98cvUq90wD65lnnql+fXDcuHHh4osvDmPHjh30iJ999tkwa9as6s8vvfTSsMMOO9TTsRUBDayeykDpFxANhHbHUf7avT6l7538lb7C7T4++Wv3+pS+d/JX+gq3+/hKz1/b9HumgbV8+fLq64N77rnnK959tSnQF154IcyZM6d60fvChQvD+PHj2+Zuf3pUQAOh3QtX+gVE/uSvSQH5a1I/PbfzX9rIiHwC8pfPVuW0gPyljYzIJ1B6/vLJ1avcMw2sgZe0P/XUU9W7rV796lcPesTxaa3jjz8+bLfddsmnteqx2apfBdzAtXvlS7+AyJ/8NSkgf03qp+d2/ksbGZFPQP7y2aqcFpC/tJER+QRKz18+uXqVe6aBFd9tFX918BOf+ET1Hqz4dcIttthio6P2Dqx6QbBVZwJu4DpzampU6RcQ+WsqWZ3NK3+dORmVR0D+8riq2pmA/HXmZFQeAfnL46pqZwKl568zhZEb1TMNrEiyZMmSqnH14IMPhuOOO676769//evXaT3++OPVLxDOnz/frxCOXIb6aiYNhHYvd+kXEPmTvyYF5K9J/fTczn9pIyPyCchfPluV0wLylzYyIp9A6fnLJ1evck81sOIh/s//+T/DiSeeGB566KFBj3jy5MnhkksuCYccckg9FVsRGETADVy7o1H6BUT+5K9JAflrUj89t/Nf2siIfALyl89W5bSA/KWNjMgnUHr+8snVq9xzDax4mPGF7ldffXW47rrrwh133LHuyN/xjneE9773veHYY48NO+20Uz0RWxHYjIAbuHbHo/QLiPzJX5MC8tekfnpu57+0kRH5BOQvn63KaQH5SxsZkU+g9Pzlk6tXuScbWPUO1VYEhi/gBm74hjkrlH4Bkb+c6Rl+bfkbvqEK9QXkr76dLYcvIH/DN1ShvoD81bez5fAFSs/f8IW6W0EDq7ueqhUuoIHQ7gUu/QIif/LXpID8Namfntv5L21kRD4B+ctnq3JaQP7SRkbkEyg9f/nk6lXuuQbWmjVrqpe5xxe2D/b56U9/Gh577LHws5/9LHzxi18M48ePr6djKwIbCLiBa3ckSr+AyJ/8NSkgf03qp+d2/ksbGZFPQP7y2aqcFpC/tJER+QRKz18+uXqVe6qB9dxzz4VPfepT4fzzz+/oaKdPnx4WLlyogdWRlkGdCLiB60SpuTGlX0Dkr7lsdTKz/HWiZEwuAfnLJatuJwLy14mSMbkE5C+XrLqdCJSev04MRnJMTzWwYjPqmGOOCePGjQt/8id/Evbaa69w/fXXh+222y5MmzYt/PjHPw6LFy8Oy5YtC1/4whfCUUcdFSZMmBC22GKLkTQ1V8ECGgjtXtzSLyDyJ39NCshfk/rpuZ3/0kZG5BOQv3y2KqcF5C9tZEQ+gdLzl0+uXuWeaWC9+OKL4ROf+ES44YYbwpVXXhne9a53hZdffjmcccYZ4e67766etNptt93Cr371qzBnzpywatWqMH/+/KJ+jXDp0qXhwgsvDDfffHN46KGHwpQpU8KRRx4Zjj/++K4c5/e+972qQfjRj360cvXZWMANXLtTUfoFRP7kr0kB+WtSPz2381/ayIh8AvKXz1bltID8pY2MyCdQev7yydWr3DMNrOXLl4cZM2aEsWPHhksvvTTssMMO1RFfccUV4fTTTw/f/va3w/7771/9s3/5l38JH/rQh6qGV2zulPC57777wkknnVQ9YTZ58uTqybL4LrD4tFl8+uyiiy4KkyZNqn2osTkWm1d33XVX+OxnP6uBNYikG7jaERuRDUu/gMjfiMSo9iTyV5vOhl0QkL8uICpRW0D+atPZsAsC8tcFRCVqC5Sev9owmTbsuQbWnnvuGebNmxfGjBlTkcSGy9vf/vbwzW9+M7zvfe+r/tnKlSvDySefXDW7vvSlL4VXvepVmfhGpuxTTz0VZs+eHW677bbq2I877rgwevToEN8Jdu6554azzjornHLKKeGcc85Z5zKUPYt15s6dG7785S9Xm2lgDa6ngTCUZI382NIvIPI38pkayozyNxQtY7stIH/dFlVvKALyNxQtY7stIH/dFlVvKAKl528oFiMxtmcaWM8++2yYNWtW9UL29RtY8at08V1X8WtvsckTPy+88EL1NcL4VFEJL3GP7/k64ogjwmmnnVY1qbbeeut12VixYkU49dRTw6233hpuvPHGcMABBwwpN2vXrg1XX3115RWf5Ipfz9TA0sAaUohaNLj0C4gGVovCtoldkb92r0/peyd/pa9wu49P/tq9PqXvnfyVvsLtPr7S89c2/Z5pYK1evbr6quA//dM/VQ2X173udZXlY489Vn21ML4P6vOf/3zYaqut1j2B9eSTT/Z8A2vguGPT7pZbbglTp07dKEPxa5TxqazzzjuvakQN5TPwdctDDz20eoItNrE0sDSwhpKhNo0t/QKigdWmtG28L/LX7vUpfe/kr/QVbvfxyV+716f0vZO/0le43cdXev7apt8zDawIN/Ak0oc//OHqa3Ovf/3rq5e1x6bNPffcExYsWBDe+MY3httvvz0ce+yx1S8Vnn/++WGbbbZpm3vH+/PMM8+EmTNnhkceeSRce+21Ye+9995o24GvUcYn0NZ/Oi01Sawdt/n1r39d2cUn1uLXMTWwNLBS2Wnrn5d+AdHAamvy/u9+yV+716f0vZO/0le43ccnf+1en9L3Tv5KX+F2H1/p+Wubfk81sNZ/V9MHPvCBdS9zj++/ik2e+O6r9T/x63Dx6axe/sSXtB999NHVIVx11VVh4sSJGx3OwNcod911146fOHvppZeq94PFBt/ArzoONMI0sDSwevXfmdIvIBpY7U6m/LV7fUrfO/krfYXbfXzy1+71KX3v5K/0FW738ZWev7bp91QDK+LFJlb8ytyjjz4aPv3pT1cvaI/NmK985SvV///0009XL2//2Mc+Vn3lcNttt22b+ZD2p5PmVCdjNpz0jjvuqL52GN8dFn+tMb4UXgMrvTQaCGmjJkeUfgGRvybTlZ5b/tJGRuQTkL98tiqnBeQvbWREPgH5y2erclqg9PylBUZ2RE81sF5++eWw5ZZbDioUX/T+85//PEyYMCGMGzcujBo1amQ1M8zWSXOqkzHr71ps/sUn1rbffvswf/78sMsuu1R/3K0G1r333ptBoh0l5y7a+Cuc7dgzexEFzpn+k6Ih5K/dyyt/7V6f0vdO/kpf4XYfn/y1e31K3zv5K32F2318Jedv//33bx1+zzSwYvMqfrUtfk3wU5/6VPVrhP3w6aQ51cmYAav4C41z584N3/72t8N1110X3vKWt6xj1MBKJ0oDIW3U5IiSLyDRVf6aTFd6bvlLGxmRT0D+8tmqnBaQv7SREfkE5C+frcppgZLzp4GVXv9BRwy8zDw+WXXxxRdXXxPsh8/AryzGY124cGHYbbfdNjrsgQbW7rvvXr2Mfccdd9wkzdq1a6tfcDzppJOq91/NmjXrFU+pdauBVfK6+ApXu1e39Ed45U/+mhSQvyb103M7/6WNjMgnIH/5bFVOC8hf2siIfAKl5y+fXL3KPfME1kAD6zWveU3P/7LgUJaqm79CGJ++ir/YGL822Mln+vTpHb8UvpN6JYxxA9fuVSz9AiJ/8tekgPw1qZ+e2/kvbWREPgH5y2erclpA/tJGRuQTKD1/+eTqVe6ZBlZ8euiCCy4I8+bNC1/96lfDO9/5ziLecZVattWrV1cvo4/Hfcstt4SpU6dutElsSMWnqs4777yqQTXY58UXXwz//b//9/CDH/xgk0NWrFgR7rnnnjB58uTq1w732GOPcM455wz6RFdq30v8czdw7V7V0i8g8id/TQrIX5P66bmd/9JGRuQTkL98tiqnBeQvbWREPoHS85dPrl7lnmlgrVmzJixfvjxcfvnl1buwDjrooPBHf/RH4Y1vfOOgDZb4C4VTpkwJW2+9dT2dlmx1/fXXhyOOOCKcdtppVUNp/eOJTadTTz013HrrreHGG28MBxxwQO299hXCNJ0buLRRkyNKv4DIX5PpSs8tf2kjI/IJyF8+W5XTAvKXNjIin4D85bNVOS1Qev7SAiM7omcaWLF5NWPGjLBo0aKOhUr5CtxTTz0VZs+eHW677bbqSaxjjjmmamI999xz4dxzzw1nnXVW9efxz8aMGdOxz4YDNbDSdBoIaaMmR5R+AZG/JtOVnlv+0kZG5BOQv3y2KqcF5C9tZEQ+AfnLZ6tyWqD0/KUFRnZEzzSwfvvb34Yrr7wyPPvssx0L7bDDDlWzZ7vttut4m7YOvPvuu8NHP/rRcP/991df8ZswYUJYsmRJWLZsWZg2bVq46KKLwqRJk16x+/Gl7/H4O21uaWClV18DIW3U5IjSLyDy12S60nPLX9rIiHwC8pfPVuW0gPyljYzIJyB/+WxVTguUnr+0wMiO6JkG1siytHO2pUuXhgsvvDDcfPPNIf7yYPx65JFHHhmOP/74sNNOO2200xpY3V9HDYTum3azYukXEPnrZlq6X0v+um+qYucC8te5lZHdF5C/7puq2LmA/HVuZWT3BUrPX/fFhldRA2t4frbuMwENhHYveOkXEPmTvyYF5K9J/fTczn9pIyPyCchfPluV0wLylzYyIp9A6fnLJ1evsgZWPTdb9amAG7h2L3zpFxD5k78mBeSvSf303M5/aSMj8gnIXz5bldMC8pc2MiKfQOn5yydXr3LPNLCeeeaZMHfu3PDII490fKR77LFH9at9O+64Y8fbGEhgcwJu4Nqdj9IvIPInf00KyF+T+um5nf/SRkbkE5C/fLYqpwXkL21kRD6B0vOXT65e5Z5pYPXzrxDWW1pb5RBwA5dDtXs1S7+AyF/3spKjkvzlUFWzUwH561TKuBwC8pdDVc1OBeSvUynjcgiUnr8cZsOp2TMNrDVr1lS/QBj/c1OfJ598Mvzyl78M3/rWt8KiRYvC5z//+fD+978/jBo1ajg+tiXwCgENhHYHovQLiPzJX5MC8tekfnpu57+0kRH5BOQvn63KaQH5SxsZkU+g9Pzlk6tXuWcaWJ0e3tq1a8PVV18dzjzzzPC1r30tHHTQQZ1uahyBpIAbuCRRowNKv4DIX6PxSk4uf0kiAzIKyF9GXKWTAvKXJDIgo4D8ZcRVOilQev6SACM8oLgGVvSL78s6/vjjw5577lk9ibXVVluNMKvpShXQQGj3ypZ+AZE/+WtSQP6a1E/P7fyXNjIin4D85bNVOS0gf2kjI/IJlJ6/fHL1KhfZwHrhhRfCnDlzwtKlS8PChQvD+PHj6+nYisAGAm7g2h2J0i8g8id/TQrIX5P66bmd/9JGRuQTkL98tiqnBeQvbWREPoHS85dPrl7lIhtYA09gPf/88xpY9XJhq0EE3MC1OxqlX0DkT/6aFJC/JvXTczv/pY2MyCcgf/lsVU4LyF/ayIh8AqXnL59cvcrFNbBWrVoVrrzyyuoJrFmzZvkKYb1c2EoDqyczUPoFRAOh3bGUv3avT+l7J3+lr3C7j0/+2r0+pe+d/JW+wu0+vtLz1zb9nmlgxaeq5s6dGx555JFBDeNXB++7776wcuXKMHHixOrpKy9xb1vkent/NBDavX6lX0DkT/6aFJC/JvXTczv/pY2MyCcgf/lsVU4LyF/ayIh8AqXnL59cvco908Bavnx5mDFjRli0aFHySN/0pjeFz372s+Hwww8Po0aNSo43gECnAm7gOpVqZlzpFxD5ayZXnc4qf51KGZdDQP5yqKrZqYD8dSplXA4B+cuhqmanAqXnr1OHkRrXMw2sNWvWhGeffTbE/9zcZ4sttgg77LBDiP/pQ6DbAhoI3Rbtbr3SLyDy1928dLua/HVbVL2hCMjfULSM7baA/HVbVL2hCMjfULSM7bZA6fnrttdw6/VMA2u4B2p7At0Q0EDohmK+GqVfQOQvX3a6UVn+uqGoRl0B+asrZ7tuCMhfNxTVqCsgf3XlbNcNgdLz1w2jbtbouQZWfALrzjvvDEuXLg3HHnvsuq8Ivvjii+GMM86ontA69dRTw5577tlNJ7UIVAIaCO0OQukXEPmTvyYF5K9J/fTczn9pIyPyCchfPluV0wLylzYyIp9A6fnLJ1evck81sF566aXwpS99KZx++unVLwyef/75YZtttqmOPH69MP6z6667LowbNy5cfPHF4aijjvIOrHq5sNUgAm7g2h2N0i8g8id/TQrIX5P66bmd/9JGRuQTkL98tiqnBeQvbWREPoHS85dPrl7lnmpgffOb3wwzZ84Me++9dzjrrLPC1KlTw+jRo6sjj09exRe933TTTeELX/hCi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DVO1RbERi+gBu44RvmrFD6BUT+cqZn+LXlb/iGKtQXkL/6drYcvoD8Dd9QhfoC8lffzpbDFyg9f8MX6m6FnmtgrVmzJtx5551h6dKl1S8Njho1qhJ58cUXwxlnnBHin5966qnVLxD6EOi2gAZCt0W7W6/0C4j8dTcv3a4mf90WVW8oAvI3FC1juy0gf90WVW8oAvI3FC1juy1Qev667TXcej3VwIpfHfzSl74UTj/99OrXCM8///ywzTbbVAbPPvts9c+uu+66MG7cuHDxxReHo446al2Da7hQticQBTQQ2p2D0i8g8id/TQrIX5P66bmd/9JGRuQTkL98tiqnBeQvbWREPoHS85dPrl7lnmpgxV8fnDlzZth7773DWWedFaZOnRpGjx5dHXl88mr58uXVy92/8IUvV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B1eqix0bXFFltU/+dDoBsCbuC6oZivRukXEPnLl51uVJa/biiqUVdA/urK2a4bAvLXDUU16grIX10523VDoPT8dcOomzWKa2CtXbs2LFu2LCxYsKB6Oiu++H38+PHdNFOrjwU0ENq9+KVfQOSMBgF0AAAgAElEQVRP/poUkL8m9dNzO/+ljYzIJyB/+WxVTgvIX9rIiHwCpecvn1y9ysU0sAa+VnjxxReHq6++utKYPn169VJ3Dax64bDVxgJu4NqditIvIPInf00KyF+T+um5nf/SRkbkE5C/fLYqpwXkL21kRD6B0vOXT65e5Z5vYD355JPh2muvDZdcckl44IEH1inEXyn88z//83D00Ud7H1a9bNhqEwJu4Nodi9IvIPInf00KyF+T+um5nf/SRkbkE5C/fLYqpwXkL21kRD6B0vOXT65e5Z5sYK1ZsyY8+OCDYf78+eHyyy8PK1eurI5+3LhxYebMmWHWrFlhn3328e6repmw1WYE3MC1Ox6lX0DkT/6aFJC/JvXTczv/pY2MyCcgf/lsVU4LyF/ayIh8AqXnL59cvco91cBasWJFuOmmm8Lf/u3fhjvvvPMVR/zhD384XHDBBeHVr351PQlbEehAwA1cB0gNDin9AiJ/DYarg6nlrwMkQ7IJyF82WoU7EJC/DpAMySYgf9loFe5AoPT8dUAwokNa38AaeCn7FVdcEc4///zw9NNPV0ATJ04Mxx9/fHjPe94TTj/99PD6178+zJs3L4wZM2ZEAU3WXwIaCO1e79IvIPInf00KyF+T+um5nf/SRkbkE5C/fLYqpwXkL21kRD6B0vOXT65e5dY2sOJL2W+//fZw0UUXVU9dxc/YsWPD+9///nDCCSeEAw44IGy11VZh+fLlYcaMGWHPPffUwKqXAVsNQcAN3BCwGhha+gVE/hoI1RCmlL8hYBnadQH56zqpgkMQkL8hYBnadQH56zqpgkMQKD1/Q6AYkaGtbWANNKYWLVoUDj300HDcccdVvyq48847vwJGA2tEcmKS/yeggdDuKJR+AZE/+WtSQP6a1E/P7fyXNjIin4D85bNVOS0gf2kjI/IJlJ6/fHL1Kre+gfXDH/6wamD96Z/+aXjXu94VdtlllzBq1Kh1R6uBVW/hbVVPwA1cPbeR2qr0C4j8jVSS6s0jf/XcbNUdAfnrjqMq9QTkr56brbojIH/dcVSlnkDp+aunkm+r1jawNvUVwshw2GGHhb/8y78MhxxySNh22219hTBfNlTehIAGQrtjUfoFRP7kr0kB+WtSPz2381/ayIh8AvKXz1bltID8pY2MyCdQev7yydWr3NoG1sDhxJe4//KXvwzXX399uOyyy8IDDzxQ/dG4cePCzJkzqyezPve5z4W99trLO7DqZcBWQxBwAzcErAaGln4Bkb8GQjWEKeVvCFiGdl1A/rpOquAQBORvCFiGdl1A/rpOquAQBErP3xAoRmRo6xtY6yvEp7IWL14cLrnkknDDDTeElStXrvvj2Mj64he/GH7v937vFV8xHBFFk/SNgAZCu5e69AuI/MlfkwLy16R+em7nv7SREfkE5C+frcppAflLGxmRT6D0/OWTq1e5pxpY6x/ik08+GW688cZw5ZVXhjvvvHPdH8WvGMZfJXzPe94Ttt9++3oqtiIwiIAbuHZHo/QLiPzJX5MC8tekfnpu57+0kRH5BOQvn63KaQH5SxsZkU+g9Pzlk6tXuWcbWAOHu2bNmvDggw+GSy+9NCxYsCA8/fTT1R+NHTu2+uXCv/7rvw7bbbddPR1bEdhAwA1cuyNR+gVE/uSvSQH5a1I/PbfzX9rIiHwC8pfPVuW0gPyljYzIJ1B6/vLJ1avc8w2s9Q97xYoV4Tvf+U5YuHBhuOmmm8L06dOr/z5+/Ph6OrYioIHVUxko/QKigdDuOMpfu9en9L2Tv9JXuN3HJ3/tXp/S907+Sl/hdh9f6flrm35RDawB3Pji92XLloVFixaFI488Muy4445tc7c/PSqggdDuhSv9AiJ/8tekgPw1qZ+e2/kvbWREPgH5y2erclpA/tJGRuQTKD1/+eTqVS6ygVWPwlYE0gJu4NJGTY4o/QIif02mKz23/KWNjMgnIH/5bFVOC8hf2siIfALyl89W5bRA6flLC4zsCA2skfU2W48LaCC0ew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/3/7b0J1CVFef9f/CCOSEhEgiyCJDlOMJCoCCEuqEEWAXEDBGURE4ysgw4qDirqREAzCCgzKAQ0CgKKgKDiMqAiCogbYNwIJgJRXCYJcXDCIsv/fPv8603Pnb736Vvvfd7qW/2553gE3qqnuj/17Vq+XVVN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Zcl1++23h6VLl4Yrr7wy3HrrrWHbbbcN++23Xzj00EPDRhttNNY1Pfzww+HGG28MH/rQh8LVV18d7rjjjrDllluGXXbZJSxYsCA85SlPCWuttdZYMfuQmAlct2u59A4E/aG/nATQX076dtm0fzYjUvgRQH9+bIlsE0B/NiNS+BEoXX9+5NIiY2ClcZvzXDfffHM4/PDDK9Npq622CltssUW47bbbKuNpt912C8uWLQvz589vdV0PPvhgOP3008O73vWucM8991RGmAywFStWhJtuuimsv/764eSTT67KW2eddVrF7EsiJnDdrunSOxD0h/5yEkB/OenbZdP+2YxI4UcA/fmxJbJNAP3ZjEjhR6B0/fmRS4uMgZXGbU5zyVg67LDDqpVSMp4OOeSQylhatWpVOOWUU8LixYvD0UcfHZYsWRLWXXdd89qWL18e9t1337D11ltXK7q23377arWVVmV9/vOfD0cddVR44IEHwsc//vHw3Oc+14zXpwRM4Lpd26V3IOgP/eUkgP5y0rfLpv2zGZHCjwD682NLZJsA+rMZkcKPQOn68yOXFhkDK43bnOa67LLLwj777BOOOeaYyqSaN2/eTPkrV66stvxdddVV4fLLLw877LDDyGuTMbVo0aLKCLv00kvD3nvvvVr6Rx55JJx77rnhta99bTj++OOrVVprr732nN5vlwtjAtfl2gmh9A4E/aG/nATQX076dtm0fzYjUvgRQH9+bIlsE0B/NiNS+BEoXX9+5NIiY2ClcZuzXHXDSSundt111zXKPu+886pVWaeddlpYuHDhyGu7++67wxvf+MbqDC2df6XtiIO/6667Luy4447Vqi8ZXW1Wdc0ZkMwFMYHLXAFG8aV3IOgP/eUkgP5y0rfLpv2zGZHCjwD682NLZJsA+rMZkcKPQOn68yOXFhkDK43bnOWS4XTwwQeHO++8M1x88cXhyU9+srvhpNVcOlcLA2vNamYCN2fSTyqo9A4E/SXJYs4yob85Q01BDQTQH7LISQD95aRP2egPDeQkULr+crJtKhsDq2s1MnA9OqT9gAMOqP7rhRdeWH0pcPCn1VT7779/2GSTTcIFF1wQNtxww+S7uv/++8Nxxx0XzjjjjGorob5wyO//CGAgdFsNpXcg6A/95SSA/nLSt8um/bMZkcKPAPrzY0tkmwD6sxmRwo9A6frzI5cWGQMrjduc5WpjTrVJ0+aCdf7VRRddVH19UAe7n3/++eEJT3hCm6y9ScMErttVXXoHgv7QX04C6C8nfbts2j+bESn8CKA/P7ZEtgmgP5sRKfwIlK4/P3JpkTGw0rjNWa425lSbNNYFy7z61Kc+FY499tgq6Uc/+tHwvOc9z8rWu78zget2lZfegaA/9JeTAPrLSd8um/bPZkQKPwLoz48tkW0C6M9mRAo/AqXrz49cWmQMrDRuc5arjTnVJs2oC37wwQerrYcyr9Zff/3wwQ9+MOy+++5hrbXWSrrP73znO0n5piHTcV9c8wyyabjuvlzjkhf8uOhbRX/drl701+36Kf3q0F/pNdzt+0N/3a6f0q8O/ZVew92+v5L1t91223UOPgZW56pk9Qu66667woEHHlj9R5lMm2222RpXHA2szTffvNr2t8EGG7S+q3vvvTeceuqpYcmSJVXss846q1p5lWpeqWAMrNb4SThhAiV3IEKFgTVhwUw4HPqbMFDCjUUA/Y2Fi8QTJoD+JgyUcGMRQH9j4SLxhAmUrD8MrAmLpQ/hPL9CuGLFivCGN7yhMr2e/exnh7PPPjtss802fcCafI9soUlGNycZS1/Ci/7mREbJhaC/ZHRknAAB9DcBiIRIJoD+ktGRcQIE0N8EIBIimUDp+ksG45SRFVhOYCcV9oEHHgiLFi0Kp59+eli+fHnYdddd1wgt40kHr5922mlh4cKFrYr++c9/Ho466qhwxRVXhIMPPrhagaWvGPIbTQADodsKKb0DQX/oLycB9JeTvl027Z/NiBR+BNCfH1si2wTQn82IFH4EStefH7m0yBhYadzmNNdll10W9tlnn3DMMcdURtO8efNmyl+5cmVYsGBBuOqqq8Lll18edthhB/PafvWrX4XDDjusMq+U96STTqrOvuJnE2ACZzPKmaL0DgT95VSXXTb6sxmRwo8A+vNjS2SbAPqzGZHCjwD682NLZJtA6fqzCcxtCgysueWdVJq2+slwuvrqq6uVWAcddFBlYq1atSqccsopYfHixdXf9bd11113ZBkPPfRQtVLruOOOC0ceeWRliK233npJ19XHTBgI3a710jsQ9If+chJAfznp22XT/tmMSOFHAP35sSWyTQD92YxI4UegdP35kUuLjIGVxm3Oc91www3hiCOOCLfcckvYaqutwhZbbBFuu+22cMcdd4TddtstLFu2LMyfP3+169Kh7zK76uZWPPBdcaxfW1PMilPS35nAdbs2S+9A0B/6y0kA/eWkb5dN+2czIoUfAfTnx5bINgH0ZzMihR+B0vXnRy4tMgZWGrcsuW6//fawdOnScOWVVwYZUdtuu23Yb7/9wqGHHho22mijNa6pycD69Kc/HV7ykpe0un4MrDUxMYFrJZ1siUrvQNBfNmm1Khj9tcJEIicC6M8JLGFbEUB/rTCRyIkA+nMCS9hWBErXXysIc5gIA2sOYVPU9BPAQOh2HZb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oAYsDYAACAASURBVH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BWR6/bbbw9Lly4NV155Zbj11lvDtttuG/bbb79w6KGHho022qiIe5z0TTCBmzTRycYrvQNBf5PVy6Sjob9JEyXeOATQ3zi0SDtpAuhv0kSJNw4B9DcOLdJOmkDp+ps0r9nGw8CaLcEpzX/zzTeHww8/PNx4441hq622CltssUW47bbbwh133BF22223sGzZsjB//vwpvTu/y8ZA8GM7icildyDobxIq8YuB/vzYEtkmgP5sRqTwI4D+/NgS2SaA/mxGpPAjULr+/MilRcbASuM21blWrFgRDjvssHD11VeH008/PRxyyCFhnXXWCatWrQqnnHJKWLx4cTj66KPDkiVLwrrrrjvV9zrpi8dAmDTRycYrvQNBf5PVy6Sjob9JEyXeOATQ3zi0SDtpAuhv0kSJNw4B9DcOLdJOmkDp+ps0r9nGw8CaLcEpzH/ZZZeFffbZJxxzzDGVSTVv3ryZu1i5cmVYsGBBuOqqq8Lll18edthhhym8Q79LxkDwYzuJyKV3IOhvEirxi4H+/NgS2SaA/mxGpPAjgP782BLZJoD+bEak8CNQuv78yKVFxsBK4za1uR544IGwaNGiauXV8uXLw6677rrGvZx33nnVqqzTTjstLFy4cGrv1ePCMRA8qE4uZukdCPqbnFY8IqE/D6rEbEsA/bUlRToPAujPgyox2xJAf21Jkc6DQOn682A2m5gYWLOhN4V577777nDwwQeHO++8M1x88cXhyU9+8hp3cd1114Udd9yx2mYoo4tthP+HCAOh26IvvQNBf+gvJwH0l5O+XTbtn82IFH4E0J8fWyLbBNCfzYgUfgRK158fubTIGFhp3KY2lw5pP+CAA6rrv/DCC8OWW265xr3oi4T7779/2GSTTcIFF1wQNtxww6m930lfOBO4SROdbLzSOxD0N1m9TDoa+ps0UeKNQwD9jUOLtJMmgP4mTZR44xBAf+PQIu2kCZSuv0nzmm08DKzZEpyy/G3MqTZppuy2J3a5GAgTQ+kSqPQOBP25yGZiQdHfxFASKIEA+kuARpaJEUB/E0NJoAQC6C8BGlkmRqB0/U0M1IQCYWBNCOS0hGljTrVJMy33O+nrxECYNNHJxiu9A0F/k9XLpKOhv0kTJd44BNDfOLRIO2kC6G/SRIk3DgH0Nw4t0k6aQOn6mzSv2cbDwJotwSnL38acapNm1G1vv/32U0aFy4UABCAAAQhAAAIQgAAEIAABCEAgEvj2t7/dORgYWJ2rEt8Luuuuu8KBBx5YFaLzrTbbbLM1CowG1uabbx7OP//8sMEGG4x1URhYY+EiMQQgAAEIQAACEIAABCAAAQhAoFMEMLA6VR39vBi+QtjPeueuIQABCEAAAhCAAAQgAAEIQAAC00yAFVjTXHsJ1/7AAw+ERYsWhdNPPz0sX7487LrrrmtEOfvss8Phhx8eTjvttLBw4cKEUsgCAQhAAAIQgAAEIAABCEAAAhCAAAQmRwADa3IspybSZZddFvbZZ59wzDHHhCVLloR58+bNXPvKlSvDggULwlVXXRUuv/zysMMOO0zNfXGhEIAABCAAAQhAAAIQgAAEIAABCJRJAAOrzHodeVcrVqwIhx12WLj66qurlVgHHXRQZWKtWrUqnHLKKWHx4sXV3/W3ddddt4eEuGUIQAACEIAABCAAAQhAAAIQgAAEukQAA6tLtTGH13LDDTeEI444Itxyyy1hq622CltssUW47bbbwh133BF22223sGzZsjB//vw5vCKKggAEIAABCEAAAhCAAAQgAAEIQAACzQQwsHqsjNtvvz0sXbo0XHnllUFfHtx2223DfvvtFw499NCw0UYb9ZgMtw4BCEAAAhCAAAQgAAEIQAACEIBAlwhgYHWpNrgWCEAAAhCAAAQgAAEIQAACEIAABCAAgTUIYGAhCghAAAIQgAAEIAABCEAAAhCAAAQgAIFOE8DA6nT1cHEQgAAEIAABCEAAAhCAAAQgAAEIQAACGFhoAAIQgAAEIAABCEAAAhCAAAQgAAEIQKDTBDCwOl09XBwEIAABCEAAAhCAAAQgAAEIQAACEIAABhYagAAEIAABCEAAAhCAAAQgAAEIQAACEOg0AQysTlcPFwcBCEAAAhCAAAQgAAEIQAACEIAABCCAgYUGOkPgkUceCXfccUe4+OKLw+c+97nw1a9+tbq2bbfdNjznOc8Jr3jFK8Jf//Vfh//3//7fatd8wQUXhIMOOij8wz/8QzjhhBM6cz9NFxKv9WMf+1g48MADZ5Lcc8894YMf/GD48Ic/HG699daw5ZZbhnPOOSf8+te/ru5tMP1c3OT9998fLr300rDVVluF7bbbbqbI6667Luy4446d4/2ud70rvP3tbx8LzQte8IKgOtlwww3Hytf1xBaLZzzjGeGFL3xheNWrXhWe+MQndv12Vru+e++9NyxcuDB84xvfCJ/4xCcqffbxZ9WxmDzucY8Lz3rWs8KLXvSisP/++4c//MM/7CSq//qv/6raw1/+8pdTVafxur/4xS+24pqjHW91YWMmGtY3jBlmIsl1Lccdd1w444wzwi677BLOO++8sOmmmybHjs/VJOrKekanuR3ukgaSKztTxjiGUvF//ud/Hj75yU+GbbbZZuTV/OAHPwgvf/nLw49+9KNgjVvGfSbq1zPqIqRXPWMak47qd++8887w8Y9/fLVxvNI/85nPDAcccEB47nOfG+bNm+dOf5LP8qQvdpLjmNtvvz189rOfDYceemhYd911q0udZPxh9261b9M0Bpl0/U4q3rA546TiT3McDKxprr2Crv2///u/w5IlS8IHPvCBIDNHBs78+fMrs0qmlkwd/f7u7/4uvOc97wkbbbTRzN1Pu4H10EMPhcWLFwd1BppwPvWpT60693e/+91Bg5ZcBpbKf8tb3hK+/vWvh2c/+9kzvDGwuv/gtRlY6C40qPynf/qnakA5Lb+5GJhNA4tYx6pDtZdNv3rb+ZKXvCScffbZYeONN+7c7WFgda5KRl7QsL4hx13Eif3//M//hF/84hfVS5e99947+VImOektuR3ukgaSKztTxkHD6Nxzz63Mh1E/td2HH354lcQysMZ9JuL1xPHn7/3e761xKStXrqxeGumn/uajH/1oeN7znrdaugcffLB6IXjssccGjemH/WTEnX766eEJT3iCaw1M8lme9IVOahzzk5/8pHq5v/3221dMcxhYJYxBJl2/k4qHgTWcJAbWpFRGnGQCv/rVr8KCBQuqt1B77bVXeMc73hGe/vSnz6y0evjhh8N3v/vd8Na3vjUsX748HHnkkZXZtd5661VlTpOB1QQpdmSf/vSnw+WXXx522GGHZJaTzBg7/0EDa5JleMeqr5CY5vsYl9OogZuep5///OfVioX3vve91VtdDY432GCDcYshfUYCsY5HrTzVqtabbropHH/88VXbqRWqal/XXnvtjFe+ZtElGFh9bF+6cM9xYq+XLRpD6GXLsmXLZsYH4wp9kpPektvhEsYH42pjUumjYfT4xz++Wimzzz77jNSsXuoeddRR4fzzz29lYI37TMTrsYyxFStWVGNvjRuaVjuqj9l3332rF7FaDa+XJvrntdZaq7rPb33rW+Gkk06q+qK///u/rwyXOI6fFNt6nEk+yx7XN4mYermv1dVaHVc3sCYR24pR0hjEulf+3j0CGFjdq5NeXZHe2GhCdfLJJ4cjjjgi/OM//mNYf/31GxnoTcOrX/3qoM62/saqFAOra1uiShigYmCtvlW1/mBptYK2EN54443VgFIDIH7TQ6DN4DHezVVXXRV22223atJx4YUXrraCtQt3jIHVhVpofw1d6RvuvvvuauXKv//7v4cPfehDlQmg7ZyzeRE0yUlvm1jT2g53RQPtVdudlNEwktmjMbBWTF1yySXhKU95SuNFfuc736m2get/6q832WSToUcfpDwTbQ0sXdxdd91Vbfe+5pprqmM+4urtBx54ICxatKgyUWS0KY2Mq8GftrtpV8H3vve98PnPf3611f2TrqE2z9+ky5zreF03sKZlDDLX9UZ5syeAgTV7hkSYBYG41FkhtGd+WAcei/jnf/7n6owsLZl95StfGR71qEeNXIE1bC++zv95zWteE5785Cev0cmqg126dGm48sorZ86j0sRPA+WmM7jGSV9fDqptDjrLR2/LBn9xVcWo5aO6N533cdlll1WrLLSsW9ep1WziWB88aNWNBj5irAF+3JKpJeAaRIllPAcqdoi33HLLapcVzwQZtYVw1apV4YorrqgGMEqnn96Ii7VW1w2ee1AfBGs5uVYF6X609WnnnXeuTM2mfG0l18bAimkU833ve1847bTTKk5bb711OProo6szG7SVVQw1YNNZZV/60peqJfLip7dfMoKGvUkc1IeWW0t/qqc//uM/bnsrY6VrM3CLK/+kv6aVFOKi7Tif+tSnqrqMW3tHPQuRkepRjLQVQW9hpXNtQRh2dpre7GoC+pGPfKTSpp4zmdX77bdftY21bu4OW3pff1Zk1gzGO+SQQ4bW0zjlj1URjonHMbB+/OMfVyyl48Fzw3ReyrXXXlu1o5qU6NnTSwQ9twcffHBVf3Vt1wfM2s6teo7PhNogtWvHHHNMo7bVPqjN0vYTtUeq59e//vVhp512CqqfpjOwtIpM16+XFrFNHvUMDV6fJknvf//7q/KUT22K2iPd07/8y79UEy61WfrpXrVaTdvX2/zatC+j4oj9V77ylerswzZtStS42tff//3fr1Y5aDXlS1/60vDOd74zbLHFFlVxUc/qK62+Qel1HTpDRYzjs57SN7RhNsk0Yvayl72saqNVjzJnVbfWSsPBdkqrRDSp1tanM888s+LadAbWuOOJSbTD42pEfMd9ZqZZA5PU01zFimOoww47rBpnvO51rwtnnXVW0L8P/lSX0rb+Lj1p6+YoAyvlmRjHwPrf//3f6nrVVtSfERlnf/u3f1u1paNWZup+dGSG+nrdl55fr1+b56+p7JTnR3lkyqmvEYPf/e531RhW/Zvqa3CV1KgthG3nFE1blOMqusc85jFDzwpNub8mTpMagyh2yjh5nHGb5zi/bX1FhuOkHzUHHGe+Vb9/jR++//3vV/Ot+jhdz/Xg3NHr2ZxEXAysSVAkRjIBdWAaNKrjTl3+OmwFlswGTYo0IYt7tNWpyJiR+dC0j7+eR4fH66ytuPdfkzpdo87hiubQuOnrjZGWjWs5tSbnt912W3VNT3va06o97DJtZHAMa7w04Xzta187Y7BpwqUGSpMVXacGOzKldJ16w3fqqadWb8f000qbP/iDP5i5rzhxRnWJkgAAIABJREFUi+fj6G22JnHipMlgTK+tm5rgDTOwdA8yfLSaJ56loLJvvvnmyvzQVjUZg/UzeGIHqAmHJlvqkHQGmDr3eN6CrluTs5RDP9tMMOurPzQB1KRWPDUx1GBR96yOQqsE9b/IUBNI3bP0JcNEb//rE18NEmT+SN91Deoe46RSZpkGcE1vKpMfqhCqge6wSViMG9/86z4HD5HVQbEajGrSH8+jU754v4Ma099U13o+VLbqW7qRlqUjpZcZcuKJJ65x+L80JnNYuoplRS1rUqkJ3L/+67/OGC+WgfXGN74x3HDDDdVgUs+TflGDeissDda3S45b/mzqZZJ52w4epUNNNtReyKzWP8fD3KVrHYCtswdVR7H9iRrV9Q5u2Y4G0Z/92Z9VJopeKqitlAEe9aH2Vm1X/eMP2iqudl6D+9g+xOdchpeeCbW1dYNNmlJbJhNTmoptcjzbS3FkOGhyEJ+h+vWpzdAkS1qUmRp18IY3vCHsuuuu1fU8+tGProyfeO0y1TTAa2NitWlfhtW5GOs6VFZkv84668z0TzIQZcLWD0uO/YHMSD2bOqxc97XZZptVJqJ0Le3LpNNzF5+n3/72t1V7qnLUhuksHZWlX10DsV60xTTy2HPPPas6ECOrb5ikvq1Y9bMj47lXP/3pT6t+T7+LLroo/Mmf/MkaYZr6w9hO6WMxYqjJ9aCBlTKemG07nKKRlGdmWjVgaaSrf68bWOr7NE7VGUZqywZ3IMQVVWqzNb5S+mEGVuozMY6BpX5VL5B15txnPvOZmTa+vgJL7YW2CA5+cGmu66PN8zd4TSnPj/pY9Vva5qlxfL0/1L+rvf3CF75QfVAlznOGjWPGmVNoLKOxm/o1td3qs/RSVNs81a81fexm8Frj3Cj2qcPON2uqu0mMQVLHyeOO27zG+ePUlxiOm37YHHDc+Va8fxnQams0DtS4QfVdH0+p79NKz2n4YWBNQy0Veo333XdfNYDX5GnY26c2t95kYMXJuVZ4KbYModiZaiKkN0AydTQ50/+rsdcgTgOE+EZcqwI0KVIDq/8m40oDhzgwHje97qWpMRr1JqYpfX0JtjpDTfI1Uatfp96+RFMivpFT5ymT5UlPetIMVhkV6nR1f1p1pIlg/A3bItBkYGniKcNNqyvEVIZTPGhfqyo0SdZETXzVucaDJutvkLSV9E1velO1MqJ+LxoY1QdKbTQR07SZYNbTaGWU9LL55psHDQb1k270pkJv0vR3/fOf/umfzkz+NHHUijkZURpQyBzU79vf/nZlGOingekee+wxs5JLdaJ71b21WXk4zj0rrXX2ijQkLUg/WkWj57A+oVU9qSOTqanBdTQPZSbpfjUwEgvVaTSD4vkXeqMsDuok9fxoEqbz6/RVTf3qZzbVdVOvf62Q0MoZaVOdq0zNaGxYBpbK0OBZ5nDUoN42aWWGJv0yUF784hdX15JS/rh14ZXeGjzqGdLgWfcr5vpnHdivyUf8ySARF61203MZeSmvnnOZXj/72c9W22JaX6Eps6de12pb3/zmN89oRNrSKlnpRhpQW1uvG5Vz/fXXV/Usw6Vez7rGqCkNtJS3/gzJtNAzFNvV+KGJUdensxTVXuqeZL6JYWw/de0ymzWwa9sftWlfmuq/vnVe7YbOlIltiq5DJpPY6W96BmO9xP5AMfV8yhRW+6R2RJxH9Q3xLDQZXNquJNNdv9g/iEN9C3+9LsVez3w0CbuwfSyaVTLbtPJKA/H6JHrYwdh6HsRtsJ2q91PiUjewUsYTs22HUzWS8sxMqwa82lbvuHUDS/2U2sYvf/nLjdsIv/nNb1YrLPXMaQWzxmjDDKzUZ6KNgTV4htXgWE7M4uRcfY3aLr0Ek5mT6+u3KQZWyvMTTT2ZA/WxnuYIp5xySjXf0K/+or5pHJMypxi2hXDYOGnUuFTtqMbv6tfbfM11EmOQlHFyyrjNY5w/bn2Nmz6ObQY/5JUy36rfv/rKuk41PtPLdL0oHHzJ6d0WziY+BtZs6JF3VgR+85vfVJMnDabrk8pxgzYZWOqQtYpIKwA0ERhcvaMORw+qJg3Kr9UD8QGXcTF4Toz+m1a0fO1rX6tW5WiyNG76YY3RuAZW/YBOdYzReFB8TQi1DU4rfzQo0ioDmRS6x7e97W2NX2eK8QYPgx7HwIoDYJl+Mip0OGn9p1U+mjRoK1D9fJJYhgY7mkzXV8aIuVZmifegudZWI20mmPU0TdtGZKBoi4o6H5mX+ux1/RfrT5oRdy0bb3MeRNSttd2l7b3W0zUtLR+MozrShFUrFurPhwZEMhz135oOd49nYOjNcDSVYscsU6E+OY5lxvqXUVrXWdTNoPkXtRxXDo1jYGnw1bT6Iupc5oDahvrkfZzyU+rDI0+bOo7l6i2rDEKtgqwblaoLnY8lw2bw4xH156/+XNQNoqYvvsW2VSu0osEZt4pr4qX/Nvj1KW0b1orUej1HTTWthhnUh1ZwyYCTZkddX/2lST1P5KQPacQtr9F8G1V39bbDquP6tprIQ6bT4JZOxakPUOuMY5ux++67Vxz/6I/+aLVi44pmaUMrV+t9gxJq5a4MTG0ziQedx5ja1qmt0PWf6lKTLp1zo/4vbiXtgoEVzdfB9jO2KdrqPNinWO1UNABkdNc1nzKeEMc2z+iwdjhFI6nPzLRqwHrmuvr3uoGlZ1btnyapg8a5xnMyuNSnqp3Qb5SBlfJMKObgVxFHcdMKMZkcGiNo1U/9p+vV+E79azymQn+XiaU262/+5m/CX/3VX83ZB2PGNbBSnh+1sfEr4npBpDlNfUV9vS23DKyUOcU4Bla9T2+6VhkZqrsf/vCHVX9qHenSpn0bNQZJHSenjBs9xvnj1te46cWuaRFDynyrfv+DL6RUThzX68WV5lv1hQ5dbUcxsLpaMz24rjbmQhsMKYe4x0a//iYrGmo6I0rmj1aeaLvbsO1d46Yf1hiNY2DF8wc0mJnUAZjD+LU1sOKZBurER61ciJMrOf16m18f4NdNhXqdx091NxlLbbTRRmMxjVaCNB1mHg/A1jUPm9SqPjQxjPcROwN10HF1wOD1xs8fx0n9JL8C2HZg0WRsWFybDtyO96KVIk0T63iOh1Z61Q0sq37jhFLGQ9sVWPVVlfV7iXU02/ItPnP191jHg5+wrn/uXKaxVlFpApHytaemCUBsOzVwbxroRC3IXIkvByJ7mWj632Cb2mSKxnO79HJBcbQKa/AXzWX99/icxevTf2syh0ZNagYnlnGl6LA6TTWw9HZb/YsmC7qepq9CNplpsa1u0nj8UtnVV189dMWqTGdpQquNYt3FcrQiS/2etlvKWBv1y21g1Y2owX4wbrkSh/hCId5L1Kba2qaPGQwzba1numk8Ue/frPxN7XCKRrTFU9tLx31mplEDFtMu/32wndHZajKmZBjUtxH+53/+Z/W86mWADAWtsBxmYKU+E+IUryduIda2ZP3qR27oZbBW12qb7ahxsfKpD/rc5z5XGXPxbL9YHzLAtA1SsTT28fyNa2Cl9Dlaca860qrepv5G9xdf0FgGVsqcYhwDS6vh9TJW/z/sWsepj9mOQVLHySnjRo9x/rj1NW76pjlj6nzLuv84Nhil43G0MRdpMbDmgjJlNBKofxp40iuwBgvUGSDas6/GXkaFOlUtdx78bLC23Wm/upZA66eJn7ZKaU+wzocZHNiPm362WwibzINx5KWtWWpENYFRZ61BvliIS+oKLOsw8Hh9TRMya4Ax6gDDNvc9joHVdIC0yogrdwaNgnr50TSIAxTtT9cKP5WvVSVxQFjPEweHOltmEoOJeuxRXNtsLavHUv3q/nQOlb6GJINXA16tXozX3WbiP2ggtdFNU6dqbSEc1HG8l8Gtr6nlt9HdXKQZtnxf9atl+drSqzepg2ceDbs2bVlSmyxTSPlk5sZD3ZtWYA3bxhKfuTj40mTaGnBGY16fWR9HU3FAqLqN24yHmQnxvr0MrFEHFw8yt9o9pY9fHtNq33hu2aiXNXEyoHzxLLPBctX+x7Ot4vVqMiOtxBUemsRqFam2LT3/+c9vnKzmNrDitiqZbYOrrOpm+eAqO50DJqMuHvreZFBG42jUS5O244nZtMMpGtFWaW0zG3WmaNMzM40amIs21quMwf5S24C1oklmbP1rhHGlhVah6uMYo9q21GdC9zhqC2H9CAAZNVq9Ebc0t+GjfkWTYu1eiIaW+hmtlNb5iYMr2tvEbJumzTNUj9VmHDP4/Ggr+qhVcYrf1O4MG8eMO6cYx8Cy+sa2XAf70sExV9sxSFytPc44+YlPfOLMx6+G9blN40Zr7pQyzlf/MW59jZt+cA7UZtyq+hmcb+mZ0xmww+Y5oxZSjKuLuUqPgTVXpClnDQKDhz42fYGlDbZhg/rBL1TUY2nyrb/rXKi4SkB/H/ySSDSy9DftG9ZbI52FFbdcjZs+h4E16hr1NkyDEb259TawmgYH1gCjCwZW29VM0kicOOisHU0k2vwGz/1pk8dKY3GNWhdfDUoHtyQNfi2uXp4MN/29bry1GfilGEhNnepcGlhd7tSt8yfq55HUP+pQr8vBr7FpkBN/MjK0aus//uM/VttOZQ2CmwwsS49NnNtoqmkwZ13ftBhYTfcxysAa9vXYYW1FffA/6nnX9lqZoPpi7+DEZRzTzmqz2v69flC1lUeT4/oHKtpoalifkzKesHQ/qh1uk3dQI3opZRlYwyZA06QBq967/vcmHcZVOnGFetS5XiTELfHD2rbZPBNiZZ2BVf8Ax+BHPcZlrVVkOmtH96QV2doimfKBnjbltnmG6nHatA+Dz49WGlsGVpPJNGxsMe6coosGVmRqjUHG2boax8ltDKwmtpaBlTLOl4E1bn2Nmz7VwBrUsl4SYmC1aTVIA4GWBOLD2fYrhGqste1Cy5h1QORjH/vYmT3CdQOm3uFqFZXOw9BbaX2lQ3t7f/3rX5udjgw2fZFOb8E0uNC5GPoNOxy2TfocBla9E9HbfLFTZyATT18siecveBtY8Y1AfduMNcDogoEVtz4O2+bYJPW4euLpT3/6agedt3wsZp3M4hoLaNpuVf8ilVadaTWG7kMTWG1l0C9uQxpntUys/6izNm+S4ttOrRppu4VwkiuwmsqfdeVMKIBlYGlSo8mQ3uxrIj/4sQANpDSJ0IpTrRBUPeutuLaxqI3UOVU6I23wa5aWQTRqBVbTOUvCkWpgxfrRAfBx5YJ1fdNiYMU2RH1X3FY0ysCK2yl1jknqGRbShPpOreYQzyuvvLJajaxrqB/qm3MFVjxQXS8Jhq1ulabil5Xq533ElRCacOpz9/rYyeCvqc9JHU/Mph1uk3dQI1rRYBlYTc9MncE0aGBCTWi2ME1GSdwurxdDGmOqH9aEU+PXeHTBsLZtNs9EGwMrptH16LlqOj9JbY4+3hO3Ro+C23QGrUdltHmGxjWwBp8fmW+WgRWfU308xvoKYf162swpumxgWWOQlHFy6rjRMrBSxvmDmm1TX+PWb6qBNTjf0g4kDCyPVoaYvSUQDyoVAOtrbMM+B980qI+N0bC3RXGvu85Vqa/AGlYRWqmgs330ta42Ztuw9LM1sOK2Sx2UOewMLJ3ZpJViaqy0Wkxn4Gjb17BVGHHLRKqBFQ8a1WG6w87Aqm/raDoDa9h2jS4YWLEjaFPvUT/1g98nvT2wTWPRduDWZGDF+9Vh1lpWrfMu6r+mcxRinE033bTxDCzlj89k1FldN8Pqv4njpFZgpZbfhv9cpLEMLF2DlovrUFkZEfr6n+ognoUV2eqAfRlLz3ve81a77PpZC7PdQthkXrfVlM4rGnYGVtNXt6bBwIrt2qgzsOKKjPrZe6MMrPr5GpM6H1Fbf2RwSj/11VY5Daym82SanreYrm6+Rc3rKIAmTQ3TfOp4YjbtcIpG9DxoMj3uMzOqveqiBuaiffUso8nAijsSNA7WdmgZx9ruqhVY+hiPfsPattk8E20NLG0FlJGmcZ6M48EP2sSzQps+yDPI0mqjJ8W+7fMXy4vXNc7zo/5UL/RkIg4b6zWNIcdd3T1sTjGOgdV01uQga435tGX1da973WpfLG6qk0mNQWTWth0np47bLAMrZZw/Sqdec8bU+ZZ1/+PqcVLP6GzisIVwNvTIO2sCcuh1OKWWFB9xxBGrfcZ7MPiPfvSjatWVzmeRmaQJtn6Dg/q6Q980Ma4bYfUzsPQ2QJ9l10otndkyuKx5cNCh6xgnvZabztbAqhsBYjb4FcL6p7f19aptttmmGtDqZ33tKtXAUuy2X8XQ2Tz1yZU1wOiCgRUnyToHqslkjRrWVhW9fdR5MjrfSitfzjjjjMa3lWKmL4LFTxZrpcvgF8Vm83BZXGPsyLe+hdAalMTPTNfPwLK+7qUVjzJQNEho+xXC+rM9zlcI267Aquu26SuEw8qfTb1MMq9VT7GsWF/693q7aW0bqX85crYGVnyGdA1NX4gcpak2XyGsm8vW5KgLK7DG+cJcnf0oA6v+kqCpb4gTYE22tLpO/a5We2gLz5e//OXK3Bz8EuWwt925DKz6V8KavoBZf77iqhSd8xjTanVabJeb8jdpPnU8oWuZTTucopFxvqIWnxl9UGGaNDDJNjRXrGFb1eIkWs+mzvG54YYbVjNam9q22T4TYmD1BZFT/fkY3P4XnzftVFBborHQ4FdQFUftVDy6YJyXgil11fb5i7FTnh+Z4aO+QlhvP6xD3Medg2hOMY6BVT+2ZdQXE2VG1r8WPoz9bMcg9fa46XqGjZNHfYVw2LjNMnBSxvk33XTTWHPASc0ZU+Zb1v1jYKW0MOTpPYH68vy99tqr+kqVtizpYEv9ZMpogK2Bp7aKDK6qGhzU1x1qrZjSFoL4uV89pBq4vu1tb6uWQtcNrHoHrE+M66DX2AFr5ZNWNX3wgx8M73vf+4IOh9XqBn12XB12m/QaKE7CwNIZAvrkspZha6Cgf5bZJsdf9yZTTRP+c845p2KoCcsXvvCFykiRARjvSfer1VDvfe97K87DDKzBbT+DZxkpb/1TwaofLSWPB32Kk+pOk+ejjz66mjjFw3OtAUYXDKz6Mmi9EZW5qWX9qk9pU28/dX/6advN9ttvX/2zOGkVnH4nnnhiePnLX17Vk/QpM1YrKzRxj3oa9rXLlAbC4qqBmr7QpevSAKh+DZG5ng2tqNM206bncPDsrmhCbL311mHp0qUVB92TVmxJDx/4wAfW0FldN3rupV290ZSWZXRqkKzr8zKwUspPqQ+PPG0Hj2rzpE+1UTvttFP1HMrAiANfmYtqK/bcc8+qvqRPDebURsps0m+2Blb9GVJ7pDZAh8DXD3tVOzpMU1opq3Z8jz32qNq0elsXB6zaHq3fNBhY9RcNMk/VBssQ1k99jbYra7WD/qY34rEtHWVgKa+22oqvBsra+qmXQnHFnVbSyNhS/dcnnzoEXav09EJIhrvOGNFPdfOVr3ylWsW7+eabVxqIbUHU3rAtoR56V8xo6ujLX01GaL3c+rlAGgdI/2IR22UdP6CtmToHM7ZT+gqjnoW65lPHE4oxm3Y4VSOxHR7nmZkmDXhpay7jDjOw4gpBTTbVN+m5VL8Yv1La1LZN6pnQ1tPBjxo1MdFLPK3qj+MdjYliexG3pKsN09hY7YyOHpDJIz3r/tSGafuuzl/VP8d224O/9fw1lZny/Ggsrq9Q65whtSmxn9I4S2PsU045pWrXLQNr3DmI2q2oCfUR9S+rDjMk9BJZHxjSr36tMpM0R1AbOOojF3Vmsx2DKFbKODll3GYZOCnj/HHra1JzxpT5lnX/GFgeLRAxe0GgbnLohnVgus6rUqMi00rLqdXhaVnrokWLVvskfNOgPq7W0qQofhpYcRVLq2M0KNc2Qn2muH5eiN46vP71r6862qZrGPwKy7jpJ2Fg6T60ekeDCHVe8et4Mgr0RkCTQBltz3zmM6tJSH1QEdPGr+bp3/XZbZ25oMmSJomPfvSjK83Fa4389OljGTJNBlacPMmg0gAg5tGg5eabb646bxk4MjbqW9KsAUYXDCzdmwYi6tg18NJPX7/SJCqes6L71WBAq92iESX2WvV21FFHVfodZK840rPefsdJ5qQe9nEOpBy8hrqhrGdOKxJlvMWvl+nZ0UBN24pU12Khn+pahqrKVn3rv8uo1DOnwZXiiMfgqkhpWNqSruIzp85WWtaXl/7t3/6tMjviVt9JbSGMrMctf1J1NNs4bQePKicOsNUuyjw69thjq7ZBz7vaU/1kyqqeYjsSz8uTkVI//80yiJrOwIrPkIw0GZlRV2qLdS6RVopGY72+UlSakokq40Waitc46rmzrq8LK7DEQ5w1wZOhFHmIQezvxF/GgtqN+LMMrMG+IT5PmpwMa4dVX7oOmVH1ti3qQDE0CVP/ENu2YX3DbDU9Kn99hVl9W+WoPPHLbEoTVxQM9onSlMwscddPWtQX0+rtVOp4YjbtcKpGUp6ZadGAp77mMvYwA0vjXW3R00sytQl6yaSzCet9Vf28JY071Ofq+Z3NM9F2BZauoz55HjTYpT21Depf6h9AGmSrNk33qC+dTvLF3WA5bZ+/unGX8vwMjvXUpujruxozqd/SV8zVvtZfEg8bx4w7p9AcJr6kVrk6w1Ir+jU+lSbUv9b71KZrVb8f+1QZkjL7Nf+yfrMdg8iYTR0njztuswycOEYZd5w/bn2Nm37YHEjaGme+Zd0/Bpaldv4OgREE1HHIcLr44ourAaQmsHFi9cIXvrB6K6C3OYMd3rBBvVYq6Y2yVsiocVanqTh6q6XGWW+o1YnWtxKoMZWxJUNHb591DRpIaDKhfFohVt9aOG76SRlY4nLnnXdWB+tqoB2NrH322ad6yxPfoitd05fGdN6N3sK88pWvDJrcyJhSA1Z/qy3TRisD9Klj8YvntahD1Nu6pq1ayiNDUCuRNCjSTwMwvY3TCo/BbZnTYmDpPqRPHYivFRFawhtNKWlK2wbj6oS6xONqFplbMnxUT/Ez9VodoXqIKw0n2ThYAzcNdGR0apm/6nJwqf/gF7c0idVZMjKadNC3VinobJz6AclNWtPh4NKkDAidw6Y8Tdt6B8tTGTLWZMJq1aB042VgxYmizAJtV1MdjSp/kvU0m1jjDB6lQ7WFMufrB7rr2f/sZz9bGd7SdGzrNCDWihyZh2on/uIv/qIyU3Q2iGUQDTOwdK+D5UlXWkGq7aVqiwcH28qja5cB9+EPf7jSUGzrZIhLj4PPnXV9XTGwIo/Pfe5zVbsb2xS1l2qX9UZ/0NhuY2Aprt4Ma8KkvtTqw+LA/Yorrqiu4/rrrzfbtmF9Q1wpMhtdD8sbJ2rqVwYn9sPyxDMjZRLKGIirWaKm9EJC9y0jVduoZeZq9Zr0P9hOpYwnZtsOp2gk5ZmZFg146CpHzFFfu4tnSQ1+GVjXOdi2ScfS6myfiTima7MCS9cRV/EMO9Bdq3o1UddZXrE9iX2LTC+NCWTweP+s5y+WP3jf4/Y59WeuqU1R26Uy2hhY484pVLbqTyum1YdobqPxt/6/ycCK16p5jsZxcX6kMaH6Yo0J29bNJMYg8Xq06nvccfI440bLwIlaGHecP259jZt+1Ev8ceZb1v1jYHm3RsSHAAQgAIGpJBAHOzI447ls1o3EAbu2MGkSKgNlLn+5y5/Le6UsCEAAAhCAAAQmSyCaEON8yXqyV9CvaIzb+lHfHOLej3rmLiEAAQi4EdCBs1pdpZ9W0sTzfGKBcduB3i7rrex2221X/UkH32tbqVbTaBXb4C+eR6HVj/FT4pO8idzlT/JeiAUBCEAAAhCAwNwRuO+++6rdCd///verMUoc28QrqJ9lp9WeL37xi+fu4gotiXFboRU75m1hYI0JjOQQgAAEILA6gfrXbXSml5aux4P6tTRZ29f037V1IB6mrAj66o7Oh9CWVx0g+pd/+ZczB4lrQKhtlto+1nbL0Lj1krv8ca+X9BCAAAQgAAEIdIeAziHTuV8ar2icE1eKy7zSinMdh6APU+nIj0033bQ7Fz6lV8K4bUorbsKXjYE1YaCEgwAEINBHAvWDjps+gNB0KLUGePWDxOPh+PEAaZ2bobNrZIg1fZJ7tpxzlz/b6yc/BCAAAQhAAAL5CNQ/fBM/YKTzAOOHb3T+rl7QPfe5z813kQWVzLitoMqcxa1gYM0CHlkhAAEIQOD/CMh40ltGbRPUgff66aB6nXmlg/ybvraojwzoow36WMA111wz8wVQHRqvbYX6qo7nl4pyl49+IAABCEAAAhCYXgKDB2rHr+bqK9/62Ii+9MdvcgQYt02O5bRGws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AACEIAABCAAAQhAAAI9IYCB1ZOK5jYhAAEIQAACEIAABCAAAQhLexb0AAAQfElEQVRAAAIQgMC0EsDAmtaa47ohAAEIQAACEIAABCAAAQhAAAIQgEBPCGBg9aSiuU0IQAACEIAABCAAAQhAAAIQgAAEIDCtBDCwprXmuG4IQAACEIAABCAAAQhAAAIQgAAEINATAhhYPalobhMCEIAABCAAAQhAAAIQgAAEIAABCEwrAQysaa05rhsCEIAABCAAAQhAAAIQgAAEIAABCPSEAAZWTyqa24QABCAAAQhAAAIQgAAEIAABCEAAAtNKAANrWmuO64YABCAAAQhAAAIQgAAEIAABCEAAAj0hgIHVk4rmNiEAAQhAAAIQgAAEIAABCEAAAhCAwLQSwM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KC3BO69996wcOHCcPbZZ1cMTjjhhPCOd7wjrL322kOZPPTQQ2Hx4sXhXe96V5XmYx/7WDjwwANdGaqst7/97bMu69Zbbw37779/2GSTTcIFF1wQNtxwQ9frJjgEIAABCEAAAt0jgIHVvTrhiiAAAQhAAAIQgMBIAoMG1i677BLOO++8sOmmmw7Nd9ddd1WG1TXXXIOBhb4gAAEIQAACEJg6AhhYU1dlXDAEIAABCEAAAn0nUDewZFr99re/DZ/61KfCzjvvPBTNVVddFXbbbbeZv7MCq+8q4v4hAAEIQAAC00UAA2u66ourhQAEIAABCEAAAqFuYL35zW8OH/jAB8LRRx9dbQ9s2kb4wAMPhEWLFoWbbropbLHFFuH888+f9ba+NtXAFsI2lEgDAQhAAAIQgEAbAhhYbSiRBgIQgAAEIAABCHSIQN3A+sQnPhHOOeec8OCDD1bnQ2222WZrXOlPf/rT8MpXvjI8//nPD+uss05ldDWtwFq1alW44oorKoPruuuuq+I8+9nPDq95zWvCXnvtFebNm7dG7Icffjh89atfDWeccUb40pe+FB73uMeFgw46KBx77LHhzDPPHHoG1ooVK8KHPvShcPHFF1fG2pZbbhm0FXLBggXhKU95SlhrrbVmyuIMrA6Jj0uBAAQgAAEIZCKAgZUJPMVCAAIQgAAEIACBVAJ1A0vm0dVXX12ZUsuXLw+77rrrGmEvu+yy8OpXv7raZnj99dc3mkq33XZbtYpLMWRCPfWpT61MsZtvvjncc8894eUvf3lYunRp2HjjjWfi6++nnnpqtbpLv2c84xlh3XXXDbfcckt4znOeEzbYYIPwkY98ZA2z7IYbbghHHHFElU7G1fz586ttkN/4xjfC+uuvH04++eRw+OGHV2abfhhYqUohHwQgAAEIQKAcAhhY5dQldwIBCEAAAhCAQE8I1A2sr3/969Vd77HHHo3bCO+///5w3HHHhR/+8IfVQe/nnnvuGgbWypUrq5VP+vuRRx4Z3vnOd4aNNtqoivvLX/6yyq9VWTK4lixZUplU+mm11sEHHxy23nrrytzafvvtq5VT9TxKV1/tdfvtt1crtL73ve+F008/vfpnrex65JFHqpVYxx9/fJDBdckll8yc2YWB1RNhc5sQgAAEIACBEQQwsJAHBCAAAQhAAAIQmDICgwbWVlttVRlJ99133xrbCKP5s++++4a3vvWt4cQTT1zDwNLWv5e97GVhp512qrYjPv7xj1+NyM9//vMq/o9//ONw+eWXhx122CFou6EMrUsvvXQ1sylmjNsWb7zxxtUMLJlW2l6oFWNauRVXWcV81157bXjFK14RXvCCF4Rly5aF9dZbjxVYU6ZPLhcCEIAABCDgQQADy4MqMSEAAQhAAAIQgIAjgUED61nPelY46aSTwgknnLDGNkKdi/WmN71pxngaPFhdK58WL15c/e+ss84Khx12WOOVR+PptNNOCwsXLgw/+clPKqNJ2wQvvPDCmRVbMfNDDz1UXc+73/3uGQNLWxGPOuqoasvjZz7zmbDddtutUdbdd99dmWVaxfXxj388POlJT8LActQSoSEAAQhAAALTQgADa1pqiuuEAAQgAAEIQAAC/z+BQQNLB61/85vfDC996Uurs67i1wjjKqnf/OY31YHpMpsGDaymWE2gP/3pT4eXvOQllXn1nve8J3z3u9+ttvgdcMAB1VbAuK2wnldbEg855JAZA+uuu+4KBx54YPjOd74Tnva0pzXm0aHwOo/rjjvuCNoeqXtjCyHShwAEIAABCEAAAwsNQAACEIAABCAAgSkj0GQ6aeXSoYceGn71q19VK6J0OPoPfvCD6vB1fUVQxpPOp0o1sPRVwh133LFaoSXDSgZW/d+bDCyt/tIZV/EMrGhE6fD2Nj8MrDaUSAMBCEAAAhDoBwEMrH7UM3cJAQhAAAIQgEBBBJoMLG0FlLH0hje8oTpc/cUvfnE4++yzq62B9e16qQZWXIGlQ9YV41vf+la1Amv//fcP73//+8NjHvOYNQgPGlhaVaUVWzpYPm4PbFMtrMBqQ4k0EIAABCAAgbIJYGCVXb/cHQQgAAEIQAACBRIYtu1PW/Ne9KIXVWdT6cB2rbrS78wzzwzrr79+9c9NZ2DF87OGnYFVN8fiGVjRjHrUox61xsHxKqd+tlZcgaWtjFoN9sUvfjF8/vOfr7YHtvlhYLWhRBoIQAACEIBA2QQwsMquX+4OAhCAAAQgAIECCQwzsKJBpLOmjjvuuOrwdq3Iqh/MPmhgCU/brxB++9vfnjGetIpKZZxxxhnVlwj33nvv1UjHLxd+5StfmdlCWDfC3vKWt1Srwwa/QiizSoe4P+EJTwhLliwJ8+fP5wysAjXMLUEAAhCAAATGJYCBNS4x0kMAAhCAAAQgAIHMBEYdvB6/FrjtttuG++67L3zyk58M22yzzcwVNxlYK1euDAsWLAg6dP3II48M73znO2e+KqivAcqoOv/888PRRx9dmUrxvCudi6VD2R/72MdWq7z0NUSds7VixYpqBdg555xTlRtXYOmfdUC7DKof/vCH4e1vf3s44ogjwnrrrVel+9nPfhZkbKksGW9aGTZv3jwMrMx6o3gIQAACEIBAFwhgYHWhFrgGCEAAAhCAAAQgMAaBUQbW9773vbDvvvtWRpG+SLhs2bIZg0hFNBlY0ViSQbV8+fLwuMc9Ljz1qU8NDz74YLj55pvDPffcUx0Gv3Tp0rDxxhvPXKlWVF100UXh8MMPr9LINJOZFQ9pl3H2ta99bTUDS5mvvfba8NrXvrYypnTYvFZZaUXXsLLYQjiGOEgKAQhAAAIQKJQABlahFcttQQACEIAABCBQLoFRBpaMpKOOOqpaxVRf+RRpDDOw9PdVq1ZVh6tfcsklQaur9Nt5553Dq171qrDnnntWq6EGfzKxZJrpIHcdHv+73/0u7L777mHRokXVKiuttmq6jl/84hfhox/9aLj44ovDTTfdVJ3RpTOxdEbWXnvttVpZGFjlapk7gwAEIAABCLQlgIHVlhTpIAABCEAAAhCAAAQgAAEIQAACEIAABLIQwMDKgp1CIQABCEAAAhCAAAQgAAEIQAACEIAABNoSwMBqS4p0EIAABCAAAQhAAAIQgAAEIAABCEAAAlkIYGBlwU6hEIAABCAAAQhAAAIQgAAEIAABCEAAAm0JYGC1JUU6CEAAAhCAAAQgAAEIQAACEIAABCAAgSwEMLCyYKdQCEAAAhCAAAQgAAEIQAACEIAABCAAgbYEMLDakiIdBCAAAQhAAAIQgAAEIAABCEAAAhCAQBYCGFhZsFMoBCAAAQhAAAIQgAAEIAABCEAAAhCAQFsCGFhtSZEOAhCAAAQgAAEIQAACEIAABCAAAQhAIAsBDKws2CkUAhCAAAQgAAEIQAACEIAABCAAAQhAoC0BDKy2pEgHAQhAAAIQgAAEIAABCEAAAhCAAAQgkIUABlYW7BQKAQhAAAIQgAAEIAABCEAAAhCAAAQg0JYABlZbUqSDAAQgAAEIQAACEIAABCAAAQhAAAIQyEIAAysLdgqFAAQgAAEIQAACEIAABCAAAQhAAAIQaEsAA6stKdJBAAIQgAAEIAABCEAAAhCAAAQgAAEIZCGAgZUFO4VCAAIQgAAEIAABCEAAAhCAAAQgAAEItCWAgdWWFOkgAAEIQAACEIAABCAAAQhAAAIQgAAEshDAwMqCnUIhAAEIQAACEIAABCAAAQhAAAIQgAAE2hLAwGpLinQQgAAEIAABCEAAAhCAAAQgAAEIQAACWQhgYGXBTqEQgAAEIAABCEAAAhCAAAQgAAEIQAACbQlgYLUlRToIQAACEIAABCAAAQhAAAIQgAAEIACBLAQwsLJgp1AIQAACEIAABCAAAQhAAAIQgAAEIACBtgQwsNqSIh0EIAABCEAAAhCAAAQgAAEIQAACEIBAFgIYWFmwUygEIAABCEAAAhCAAAQgAAEIQAACEIBAWwIYWG1JkQ4CEIAABCAAAQhAAAIQgAAEIAABCEAgCwEMrCzYKRQCEIAABCAAAQhAAAIQgAAEIAABCECgLQEMrLakSAcBCEAAAhCAAAQgAAEIQAACEIAABCCQhQAGVhbsFAoBCEAAAhCAAAQgAAEIQAACEIAABCDQlgAGVltSpIMABCAAAQhAAAIQgAAEIAABCEAAAhDIQgADKwt2CoUABCAAAQhAAAIQgAAEIAABCEAAAhBoSwADqy0p0kEAAhCAAAQgAAEIQAACEIAABCAAAQhkIYCBlQU7hUIAAhCAAAQgAAEIQAACEIAABCAAAQi0JYCB1ZYU6SAAAQhAAAIQgAAEIAABCEAAAhCAAASyEMDAyoKdQiEAAQhAAAIQgAAEIAABCEAAAhCAAATaEsDAakuKdBCAAAQgAAEIQAACEIAABCAAAQhAAAJZCGBgZcFOoRCAAAQgAAEIQAACEIAABCAAAQhAAAJtCWBgtSVFOghAAAIQgAAEIAABCEAAAhCAAAQgAIEsBDCwsmCnUAhAAAIQgAAEIAABCEAAAhCAAAQgAIG2BDCw2pIiHQQgAAEIQAACEIAABCAAAQhAAAIQgEAWAhhYWbBTKAQgAAEIQAACEIAABCAAAQhAAAIQgEBbAhhYbUmRDgIQgAAEIAABCEAAAhCAAAQgAAEIQCALAQysLNgpFAIQgAAEIAABCEAAAhCAAAQgAAEIQKAtgf8P0Cz10KPrpR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BLAAAALmCAYAAABSJm0fAAAgAElEQVR4XuzdDdRdVX0n/h1IwQCBksiLSAhW0iBVMINSLIKjmKRjUWpRUELAlkCwvDjRmQxLZQnitApKypvTIGghBJAioII1vFgZhkK0jFAqI/+gJiggYEASeUkKyX/tM/OkIcmTfZ/z3P2cc/f93LW6tGSf3z7ns7+ck/Pz3HNHrV27dm3wIUCAAAECBAgQIECAAAECBAgQINBSgVEaWC1dGbtFgAABAgQIECBAgAABAgQIECBQCWhgCQI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BofQNr4cKF4f777+/KSu23335hxowZ62o9++yz4eKLLw6/+c1vqn82bdq08O53v7src+Uq8sADD4QFCxZU5V/1qleFWbNmhT322GPY0+WqO+wdU4AAAQIECBAgQIAAAQIECBDoewENLA2s6l8CDay+PxcAIECAAAECBAgQIECAAAECrRXQwNLA0sBq7b+edowAAQIECBAgQIAAAQIECBCIAj3VwNpmm22qr/mNGTOm1urtuOOOYc8991y3ra8Q/jujJ7BqRcpGBAgQIECAAAECBAgQIECAwAgI9FQD63d/93fDySefHHbYYYeu0PRiA6srB76JIhpYuWTVJUCAAAECBAgQIECAAAECBIYroIHVY18hHO6CD7a9BlYuWXUJECBAgAABAgQIECBAgACB4QpoYGlgVRnSwBruv0q2J0CAAAECBAgQIECAAAECBHIJaGBpYGlg5fq3S10CBAgQIECAAAECBAgQIECgKwIaWENsYK1duzb86le/CnfeeWd4+OGHw4oVK8KaNWvCqFGjwvbbbx9e97rXhQMPPLB6WfwWW2yx2UW67bbbwi233FKN2W+//cKMGTPC448/Hm666abw85//PLz88stVzT/4gz8I73znO6t3fw31Sam4b0uXLg3/63/9r6rmc889V803duzY8IY3vKGqO378+CHXjTWeeeaZ8KMf/Sj867/+a1i+fHl44YUX1h3vtttuG+JL89/61reGKVOmhFe96lVdCawiBAgQIECAAAECBAgQIECAQP8JaGANoYH1xBNPhGuuuSY8+uijyaS89rWvDUceeWR4zWteM+jYDRtYsYl17bXXhhdffHGjbQ477LBwyCGHDKnRFJtKV111VfjFL34x6D7EJltsYu2yyy7V2PiJzaZZs2aFPfbYY5PbxabdN77xjfCTn/wkxIZe6vM7v/M71a9HHnzwwcmmXqqWPydAgAABAgQIECBAgAABAgT6T0ADq8MGVnzKaLDm0mCxiY2bD37wg+HNb37zJoes38CKja74dFRsDm34iU9enXTSSUN6UuqRRx4Jf/d3fxd++9vfJlMdnx6L8z/22GPJBtbTTz8dLr300vDrX/86WXf9AXGO9773veHtb3/7kLYzmAABAgQIECBAgAABAgQIECCggdVBA2vZsmXha1/7Wnj++efXJSY+YTV16tQwadKkEBtV//Zv/xbiuNtvvz387Gc/W/dk0jbbbBP+/M//PEycOHGjtK3fwBr4w9/93d8Nf/ZnfxZ+//d/v6oRv/4XG0ux8RObQJ18hXDlypVh/vz54cknn3zF/sanuOJXG7fccsuqWfbDH/4wfP/733/FccUNBnsCKz4Zdvnll4ef/vSnVd24P3E/4xNcEyZMqBziJ36V8KGHHgrf/e53Q2x4DXx22mmnMHv27OprkT4ECBAgQIAAAQIECBAgQIAAgU4FeqqB1elBbTgufn3t3e9+90abP/vss+HiRAMrNm2++tWvVo2kgabNO97xjjB9+vSqEbThJ75z6nvf+16Izan43+MnNrviV/Lie6HW/2zYwNpuu+3CX/zFX4Tdd9990EPtpIG1Yd3/8B/+QzjiiCPWNZjWL/7UU09Vzbn1n6garIH14IMPhgULFlTv5oqf/fffP3zgAx/YpEP889jIig2v2NCLn+j1kY98JEyePLnuUtqOAAECBAgQIECAAAECBAgQ6EMBDaxEA2vDpk38OuBRRx01aNMmZig+OXXDDTeEe+65p4pUfFIpvg8rNnw218A64IADqkZTHD/YJ9XAil8Z/Nu//dt1T18N1jxbv35szsUm3cC7tzbVwIpNq4ULF1YvbI+f9b/WuLl/bzb0mzlzZnjTm97Uh/+qOWQCBAgQIECAAAECBAgQIECgroAG1mYaWLERdfXVV4f77ruv8o1fBzzxxBPDbrvtlvSOL1CPjaT4lFf8xK8axqePBr5mF//Z+k9KxabVscceW/3i4OY+qQZW/OpefPfVwFNS8R1c8ZcAN/fZsDm1qQbWqlWrqq8bxvq/+c1vqv2MX3XcXLMtzhnfxRXfmTXQHDv88MPDQQcdlPQzgAABAgQIECBAgAABAgQIECAwINBTDazYQIpfBxwzZsyQVjC+oHzXXXfdaJvUVwjjO6++8pWvrPvVwU01oQbbkdj8uvLKK6t3VsVPfLfVySefXD25NPBZv4EVj+mEE07Y7NcH43apBtb6NeNXFuM7pzZ17Bvud3wf1t///d9X/zj1K4RDwd+wgTXY1zmHUtNYAgQIECBAgAABAgQIECBAoL8EeqqBtakm0HCWK9XAiu+Fik9RDfwy4CGHHBLii9A7/azfTNpUU2j9P+/02FINrPg1v/vvv7/axZ133rn69cL4bq3UZ/1G03AbWPHdV7Hej3/84/B//s//WfcUWtwHDazUSvhzAgQIECBAgAABAgQIECBAYEMBDazNfIVwuE8Prd9sil8djC9of/3rX79uDbrdwIq/hBi/PrhkyZJqjviLg3HO2JBKfeLXAuML7WNTr5MGVnzCLDb24vuz4q8vxmbf448/Xv264UsvvTTodBpYqZXw5wQIECBAgAABAgQIECBAgIAG1noCqSewutnAitNu+ALzbjewNvzFxKE0sNa32FwDK/6y4v/+3/87fOc73wnxhfFD/WhgDVXMeAIECBAgQIAAAQIECBAgQMATWBmfwIovf7/qqquqlI3EVwiH8wRWJw2s+NXABQsWhIcffnjQf3PiS9233377sMcee4TJkyeH+B6ur3/96+te4q6B5aRDgAABAgQIECBAgAABAgQIDFVAA2szDaz1v1YXYXvtHVjjxo0Lf/mXf1k1lFKfX/7yl9UL62OTalPNtvhLhdddd124995715UaPXp09euKe++9d5g4cWL1gvr4ov31f5lwuE+xpfbbnxMgQIAAAQIECBAgQIAAAQLlC2hgbaaBNZxfIYwNn/i00oMPPlilKPUrhN16ifs//uM/hn/4h3+o5uzkXVYDEX/ooYeq92fF/d7Udj//+c/DZZddFlavXl1tEn/Z8Ljjjgvjx4/f7L8l8f1Ycbv49cb48QRW+ScVR0iAAAECBAgQIECAAAECBLotoIG1mQZWfFH51VdfHeJXAeMnPl104oknht122y25DsuXL69+wTB+NS9+4pNKH/nIR0J8mfvAp9vvwIp1f/rTn4avfvWrIX6dMH7irybGJ8c294nH+Y1vfCP84Ac/qIZtqoG1fmMsPmF1zDHHhDe96U1Jh7vuuit885vfXDdOAytJZgABAgQIECBAgAABAgQIECCwgYAG1mYaWNEqPkEVn6SKTybFz5vf/OZw1FFHhS233HLQMMWG0A033BDuueeedWM21UjK0cCKXwGMXwWMXwmMn/g1whNOOGGzT0o99dRTYf78+dWvCg7WwFp/Xzf1i4qbwoi/SHjppZeGRx99VAPLqYcAAQIECBAgQIAAAQIECBCoLaCBlWhgbfjLfvHpo3e84x1h+vTpm2xixV/p+973vhdiwyf+9/jZeeedw+zZs8PYsWNfsVA5GlhxgvgkVXyiKjbS4ud1r3td9XW/+ATZhp/YtIoNuvhVv4HPpp7A2vBJqj/8wz8M73//+8MWW2yxyfDFuvEF9j/72c9e8eeewKr976oNCRAgQIAAAQIECBAgQIBA3wpoYCUaWDEZsbnzta99LcR3Yg18Xvva14apU6dWXw2MTyTFr+zFcbfffnvVtBloHsUXnR955JHVk1sbfnI1sOLTYldeeWX48Y9/vG7K+I6t2Dx64xvfWH1FMD6pFb8auWjRolccV9xgUw2sxx57LFxyySXrxsZG3r777hve/e53h5122qlqZMV5n3zyyXD33XdXtQfee7X+ccfxcT98CBAgQIAAAQIECBAgQIAAAQKdCmhgddDAipj/+q//Gq699tpNNmUGw46Nrfe9733hgAMOeMUv8w2Mz9XAivVjs+3yyy8P8eXrnXziVw3jNrHptKkGVmzIfec73wl33HFHJ+WqMbHJtddee4WVK1eGX/3qV9U/22+//cKMGTM6rmEgAQIECBAgQIAAAQIECBAgQEADq8MGVozKE088Ea655ppXvNNpsAjFJ7Tik1evec1rBk1ZzgZWnHTVqlXhpptuCj/84Q/XfZ1xUzvze7/3e+FP/uRPqq8S/uY3vxn01wvjE1Y333xz+Kd/+qfN1otzxCe+/viP/7h68iy+D2zx4sXV1NElvpNrU19n9K8jAQIECBAgQIAAAQIECBAgQGBTAhpYQ2hgRcD4XqtHHnmkes/Uww8/XL34PP6z+BW67bffvnri6OCDDw677rrrJp+6Wn8RcjewBuaKjbf45NSSJUuq/Y1PU40ZM6ZqJv3RH/1R2GeffaqnpC7+fxabegJr/f3eVL34tNW2224b9txzzxDfjxW/WjnwfqwHHnig+kpjnDe+/H7mzJnVnD4ECBAgQIAAAQIECBAgQIAAgU4EWt/A6uQgjCFA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h9Z26dKl4cILLww333xzeOihh8KUKVPCkUceGY4//viw0047DflIYr0LLrggXH/99WHZsmVh8uTJ4Zhjjgl/8Rd/EXbbbbch17MBAQIECBAgQIAAAQIECBAgQCCHgAZWDtUMNe+7775w0kknhcWLF1eNpgkTJoQlS5ZUjadp06aFiy66KEyaNKnjme+4445w3HHHrWtcTZw4sfrvsTG23377hf/xP/5HeNvb3tZxPQMJECBAgAABAgQIECBAgAABArkENLByyXax7lNPPRVmz54dbrvttjBv3ryq8TR69Ojw3HPPhXPPPTecddZZ4ZRTTgnnnHNOGDNmTHLmxx9/PBx77LFVMyzWi09dbb311mHVqlXhkksuCZ/61KfCH//xH4f58+eHHXfcMVnPAAIECBAgQIAAAQIECBAgQIBATgENrJy6Xaodv+J3xBFHhNNOO61qUsVm08BnxYoV4dRTTw233npruPHGG8MBBxyQnDWOjU9tbares88+G04++eTwrW99K9xyyy3hwAMPTNYzgAABAgQIECBAgAABAgQIECCQU0ADK6duF2qvXr06nH766dWTUrGhNHXq1I2qXnHFFdVTWeedd16YM2dOctaFCxdWT1199rOfDWecccYrxr/00kvVE1ixUXbddddVjTMfAgQIECBAgAABAgQIECBAgECTAhpYTep3MPczzzwTZs6cGR555JFw7bXXhr333nujre66667w9re/vfqaYWx0pb5GGMf/p//0n8L73ve+cPHFF4cddthhXc04X3wp/D333BO+/e1vh/3337+DvTSEAAECBAgQIECAAAECBAgQIJBPQAMrn21XKscXqx999NFVrauuuirEl61v+IkvXj/qqKPCrrvuGuLTVePHj9/s3PHdWXPnzg1f/vKXw2c+85nwsY99rHrXVXw3VnyK64tf/OKQ3qnVlQNVhAABAgQIECBAgAABAgQIECAwiIAGVsuj0UlzqpMxGx5mbGLFXxqMXyNcuXLluj8eN25c+PSnP1394mHqSa6W09k9AgQIECBAgAABAgQIECBAoBABDayWL2QnzalOxqx/mGvWrKle+H7mmWeGBx54IEyZMiXstNNOIT7tFWu99a1vDZ///OfDO9/5zjBq1KghC917771D3sYGBAgQIECAAAECBAgQIECAQDsE2vg6IQ2sdmRj0L3opDnVyZj1J7jmmmvCiSeeGPbZZ59w4YUXhre85S1Voyo2tm6//fbwX//rfw2/+c1vwuWXXx7e8Y53DFlIA2vIZDYgQIAAAQIECBAgQIAAAQKtEdDAas1S9M6OPPbYY2HGjBnVDsf3W+22224b7fxAA2v33XcPCxYsqN5nNdhn/Ze0X3nlleFd73rXRkPjrx1+4AMfqH6B8KKLLgrbbrtt74DZUwIECBAgQIAAAQIECBAgQKA4AU9gtXxJu/0rhAPNrviVwfhS+PifG34GmmarV68e9MXxLWezewQIECBAgAABAgQIECBAgEBBAhpYLV/M2EQ6/fTTw7x580J8Mmrq1Kkb7fH8+fOrl67HXxCcM2fOZo9oKA2s+HL3+HXDvfbaq+VKdo8AAQIECBAgQIAAAQIECBAoWUADqwdW9/rrr6++znfaaaeFc845J2y99dbr9nrFihXh1FNPDbfeemv1YvYDDjhgs0f07LPPhlmzZoVFixaF6667LkybNm2j8QNfIZw+fXq49NJLww477NADSnaRAAECBAgQIECAAAECBAgQKFVAA6sHVvapp54Ks2fPDrfddlv1JNYxxxxTNbGee+65cO6554azzjqr+vP4Z2PGjEke0fovcf+bv/mbqum1xRZbVC9x/8EPfhD+83/+z+HBBx+s3qd1+OGHJ+sZQIAAAQIECBAgQIAAAQIECBDIKaCBlVO3i7Xvvvvu8NGPfjTcf//9YfLkyWHChAlhyZIlYdmyZdVTVPFl65MmTXrFjPGl77HZtWFz66WXXqqaXWeffXaIXxOcMmVK9S6s2Cj70Y9+FMaOHRvOOOOM6uuIo0eP7uJRKEWAAAECBAgQIECAAAECBAgQGLqABtbQzRrbYunSpeHCCy8MN998c4jvsoqNpyOPPDIcf/zxm3wZ+2ANrHgA8WmrxYsXh8suu6x6sis2wmJj7OCDDw6nnHJK2HfffcOoUaMaO1YTEyBAgAABAgQIECBAgAABAgQGBDSwZIE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OJaRPcAACAASURBV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88rd27p0qXhwgsvDDfffHN46KGHwpQpU8KRRx4Zjj/++LDTTjsN+Uiee+65cMUVV4Svf/3r4Y477ghjx44Nhx56aDjppJOq/xw9evSQa9qAAAECBAgQIECAAAECBAgQINBtAQ2sbotmqnffffdVjaXFixeHyZMnhwkTJoQlS5aEZcuWhWnTpoWLLrooTJo0qePZn3jiiTB79uzwzW9+M4wbNy7st99+4YUXXgj33HNPVePzn/98+MQnPqGJ1bGogQQIECBAgAABAgQIECBAgEAuAQ2sXLJdrPvUU09VzabbbrstzJs3Lxx33HFVYyk+QXXuueeGs846K5xyyinhnHPOCWPGjEnOHLebO3du+PKXvxxOP/308MlPfrJ6+mrt2rXhn//5n8Opp54aHnzwwXDDDTdUT2L5ECBAgAABAgQIECBAgAABAgSaFNDAalK/w7mvv/76cMQRR4TTTjutalJtvfXW67ZcsWJF1XC69dZbw4033hgOOOCAZNXbb789vP/976/+L34lcfvtt3/FNnG+j3zkI+HMM88MH//4x5P1DCBAgAABAgQIECBAgAABAgQI5BTQwMqp24Xaq1evrp6Sik9e3XLLLWHq1KkbVY3vsYpPZZ133nlhzpw5m5315ZdfDmeccUb467/+60HrdWG3lSBAgAABAgQIdFXg4SfWhGvu/rdwz8MvhxdWr+1qbcWGJjBmq1HhwL22DB962++EvXbZYmgb9+ho+WvPwvVj/tqjb08INCuggdWsf3L2Z555JsycOTM88sgj4dprrw177733Rtvcdddd4e1vf3v1NcPY6Nrc1wgH6sX/vOqqq8LEiROT+2AAAQIECBAgQKBJgdg8OO3yF8Kql5rcC3NvKLD16BAuOG5M8U0s+Wtn9vslf+3Ut1cEmhHQwGrGveNZ40vajz766Gr8YA2n+IuERx11VNh1113DwoULw/jx4wet//DDD4cPfehD4XWve1245JJLqsbY+eefX73MPX6mT59efSXxwAMPDKNGjep4Pw0kQGBkBPwvwCPj3Mks/fi/AMtfJ8kYmTH9lr/P3bgq/OODulcjk66hzfLOfUaHT//pv7/eYmhb98Zo+WvvOvVD/tqrb88IjLyABtbImw9pxk6aU52MGZh0YOyUKVOqXzP8q7/6q7DbbrtVT2LFl8X/6Ec/ql7oHv95/NXD+LJ4HwIE2iHgfwFuxzpsuBf98r8Ay5/8NSlw2Bef97XBJhdgM3PHZupN/2Wblu5dd3ZL/rrjmKNKP+Qvh5uaBHpVQAOr5SvXSXOqkzEDh3nPPfeEadOmhZUrV1ZNq8997nPhgx/8YPVi+DVr1oR/+Id/CJ/4xCfCY489Fq677rpq7FA/995771A3MZ4AgQ4EFt6/W7j/V6/80YUONjNkBAT223VFmLHfYyMwU3NTyF9z9qmZ+yF/cxdt/AqFlIs/HzmBc6b/ZOQma2Am+WsAfQhTlp6/SPHYileFf/z5uPCTX28XVr3UH++dG0IERnTo1qPXhL1f/dvwztc9HXbb/sURnXukJ9t///1HesrkfBpYSaJmB3TSnOpkzMBRxObSe9/73vD444+Hv/mbv6l+2XDDrwrGryEec8wxm/zVw040NLA6UTKGwNAFzrj99/2lZehsI7JF/MvM2Yf+fyMyV1OTyF9T8ul5+yF/GgjpHDQ5ovQGgvw1ma703KXnLzavLl48MfzbGq93Sadh5Eb8zhZrw8l/uKzoJpYG1sjlqZiZ4pNQM2bMqI4nNpbi1/02/Aw0sHbfffewYMGCsOOOOw56/ANjn3/++eoJq3333XejsT/5yU/CkUceWc2VeqdWMdAOhEAPCBz6V8/1wF727y7e/sltiz54+Wv38spfu9en9L2Tv9JXuN3HV3r+zr5xVfi+dwC2MoTewTbyy+IJrJE3H9KM3f4VwoGGWKz79a9/vXoP1oaf+C6s+OL4LbfcUgNrSKtlMIG8AhoIeX2HW730v0DL33ATknd7+cvrq/rmBeRPQpoUKD1/3sHWZLo2P7d3sI382mhgjbz5kGZcvXp1OP3008O8efPCLbfcEqZOnbrR9vPnz69euH7eeeeFOXPmbLZ+fPfVySefHG688cbqfVcHHXTQRuMHnsDaY489kk90DelgDCZAYFgCGgjD4su+cel/gZa/7BEa1gTyNyw+Gw9TQP6GCWjzYQnI37D4bDxMgdLzN0yerm+ugdV10u4XvP7668MRRxyxyXdSrVixIpx66qnh1ltvrZpSBxxwQHIHLrvssjBr1qzwyU9+Mpx11lmv+KXBtWvXhksvvTSceOKJ4Ywzzgif+cxnqiexfAgQaF5AA6H5NdjcHpT+Fxj5k78mBeSvSf303M5/aSMj8gnIXz5bldMCpecvLTCyIzSwRta71mzxK32zZ88Ot912W/UkVnzBevzVwOeeey6ce+65VRMq/nn8szFjxiTnePTRR8PMmTPDP//zP4ezzz67albF7QZ+hTA+obXNNtuEa665ZpPvyEpOYAABAlkE3MBlYe1a0dL/AiN/XYtKlkLyl4VV0Q4F5K9DKMOyCMhfFlZFOxQoPX8dMozYMA2sEaMe3kR33313+OhHPxruv//+6r1VEyZMCEuWLAnLli0L06ZNCxdddFGYNGnSKyYZ+DXBTTW34i8FxkbV4sWLw8SJE6ttly9fHn70ox+FcePGhYsvvjgcddRRG/1C4fCOwtYECAxHQANhOHr5ty39LzDylz9Dw5lB/oajZ9vhCsjfcAVtPxwB+RuOnm2HK1B6/obr0+3tNbC6LZqx3tKlS8OFF14Ybr755hB/TXDKlCnVrwUef/zxYaeddtpo5s01sOLg+GTXFVdcEf7+7/9+XSPrz/7sz8IJJ5wQ9t57b82rjGupNIE6AhoIddRGbpvS/wIjfyOXpTozyV8dNdt0S0D+uiWpTh0B+aujZptuCZSev245dauOBla3JNUhQIBAZgENhMzAwyxf+l9g5G+YAcm8ufxlBlZ+swLyJyBNCshfk/rmLj1/bVthDay2rYj9IUCAwCACGgjtjkbpf4GRP/lrUkD+mtRPz+38lzYyIp+A/OWzVTktUHr+0gIjO0IDa2S9zUaAAIHaAm7gatONyIal/wVG/kYkRrUnkb/adDbsgoD8dQFRidoC8lebzoZdECg9f10g6moJDayucipGgACBfAIaCPlsu1G59L/AyF83UpKvhvzls1U5LSB/aSMj8gnIXz5bldMCpecvLTCyIzSwRtbbbAQIEKgtoIFQm25ENiz9LzDyNyIxqj2J/NWms2EXBOSvC4hK1BaQv9p0NuyCQOn56wJRV0toYHWVUzECBAjkE9BAyGfbjcql/wVG/rqRknw15C+frcppAflLGxmRT0D+8tmqnBYoPX9pgZEdoYE1st5mI0CAQG0BDYTadCOyYel/gZG/EYlR7UnkrzadDbsgIH9dQFSitoD81aazYRcESs9fF4i6WkIDq6ucivWDwMNPrAnX3P1v4Z6HXw4vrF7bD4fc2mMcs9WocOBeW4YPve13wl67bNHa/ezWjmkgdEsyT53S/wIjf3ly062q8tctSXXqCMhfHTXbdEtA/rolqU4dgdLzV8ck5zYaWDl11S5OIDavTrv8hbDqpeIOracPaOvRIVxw3Jjim1gaCO2Oael/gZE/+WtSQP6a1E/P7fyXNjIin4D85bNVOS1Qev7SAiM7QgNrZL3N1uMCn7txVfjHB3Wv2riM79xndPj0n27dxl3r2j65gesaZZZCpf8FRv6yxKZrReWva5QK1RCQvxpoNumagPx1jVKhGgKl568GSdZNNLCy8ipemsBhX3ze1wZbuqjx64Q3/ZdtWrp33dktDYTuOOaqUvpfYOQvV3K6U1f+uuOoSj0B+avnZqvuCMhfdxxVqSdQev7qqeTbSgMrn63KBQq4gWv3opZ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r3TAPrmWeeCddee22YPn16mDhxYhg1alS9I7YVgWEIuIEbBt4IbFr6BUT+RiBEw5hC/oaBZ9NhC8jfsAkVGIaA/A0Dz6bDFpC/YRMqMAyB0vM3DJosm/ZMA2v58uVhxowZYdGiReHggw8OJ5xwQtXM2nnnnbPAKEpgUwIaCO3ORekXEPmTtAVkowAAIABJREFUvyYF5K9J/fTczn9pIyPyCchfPluV0wLylzYyIp9A6fnLJ1evcs80sFatWhW+9a1vhSuuuCLcdNNN1dGOHTs2HHrooeHEE08M//E//scwZsyYegq2ItChgBu4DqEaGlb6BUT+GgpWh9PKX4dQhmURkL8srIp2KCB/HUIZlkVA/rKwKtqhQOn565BhxIb1TANrfZEnn3wy3HjjjeHKK68Md955Z/VH48aNCzNnzqye0poyZUoYPXr0iCGaqH8ENBDavdalX0DkT/6aFJC/JvXTczv/pY2MyCcgf/lsVU4LyF/ayIh8AqXnL59cvco92cAaONS1a9eGX/7yl+H6668Pl112WXjggQeqP5o8eXI45phjqv/zvqx6wbDVpgXcwLU7GaVfQORP/poUkL8m9dNzO/+ljYzIJyB/+WxVTgvIX9rIiHwCpecvn1y9yj3dwFr/kNesWRN+8YtfhO985zvha1/7WvjhD39Y/XF8X9ZJJ50UDjvssLD99tvXU7IVgf8n4Aau3VEo/QIif/LXpID8Namfntv5L21kRD4B+ctnq3JaQP7SRkbkEyg9f/nk6lUuooE18CRWfDfWN77xjXD77bdvpBGfyvrMZz4TPvjBD/p6Yb2s2CqE4Aau3TEo/QIif/LXpID8Namfntv5L21kRD4B+ctnq3JaQP7SRkbkEyg9f/nk6lXu2QZWbFo98cQT1Yvd138X1vovdj/kkEMqle9///vhrLPOqp7KuuSSS8KsWbPCqFGj6onZqq8F3MC1e/lLv4DIn/w1KSB/Teqn53b+SxsZkU9A/vLZqpwWkL+0kRH5BErPXz65epV7roEVX+C+aNGicPnll7/iSav4VcETTjghTJ8+Pey8884bafzLv/xL+NCHPhT+4A/+IFx66aVhhx12qCdmq74WcAPX7uUv/QIif/LXpID8Namfntv5L21kRD4B+ctnq3JaQP7SRkbkEyg9f/nk6lXumQbWihUrwpw5c8JXv/rVdUc6lJe1L1++vPqFwvhZuHBhGD9+fD0xW/W1gBu4di9/6RcQ+ZO/JgXkr0n99NzOf2kjI/IJyF8+W5XTAvKXNjIin0Dp+csnV69yzzSwBhpQ8WuAM2fOrJpRU6ZM6fh9Vr/61a+qrxq+9rWvDUcccUTYaqut6onZqq8F3MC1e/lLv4DIn/w1KSB/Teqn53b+SxsZkU9A/vLZqpwWkL+0kRH5BErPXz65epV7poH129/+NjzwwAPhzW9+cxgzZky9o7UVgWEKuIEbJmDmzUu/gMhf5gANs7z8DRPQ5sMSkL9h8dl4mALyN0xAmw9LQP6GxWfjYQqUnr9h8nR9855pYK1/5I8++mhYunRpOOigg9b949WrV4evfOUr1fuv3vOe94Rtt92261gKEtBAaHcGSr+AyJ/8NSkgf03qp+d2/ksbGZFPQP7y2aqcFpC/tJER+QRKz18+uXqVe6qBFX958Otf/3o4+eSTwwc/+MEwb968dU9jrVy5svrnCxYsCG9961vDBRdcEA488MB6KrYiMIiAG7h2R6P0C4j8yV+TAvLXpH56bue/tJER+QTkL5+tymkB+UsbGZFPoPT85ZOrV7mnGlh33XVX9e6r2Kz6b//tv4VTTz11XQNr1apV4Qc/+EG49tprq18o3Geffapm1qRJk+rJ2IrAJgTcwLU7FqVfQORP/poUkL8m9dNzO/+ljYzIJyB/+WxVTgvIX9rIiHwCpecvn1y9yj3TwHr55ZfDGWecEf7u7/6uehn7u971rk0ecXxK6+qrrw4nnXRSmDt3bvjUpz4VRo0aVU/HVgQ2EHAD1+5IlH4BkT/5a1JA/prUT8/t/Jc2MiKfgPzls1U5LSB/aSMj8gmUnr98cvUq90wD65lnnql+fXDcuHHh4osvDmPHjh30iJ999tkwa9as6s8vvfTSsMMOO9TTsRUBDayeykDpFxANhHbHUf7avT6l7538lb7C7T4++Wv3+pS+d/JX+gq3+/hKz1/b9HumgbV8+fLq64N77rnnK959tSnQF154IcyZM6d60fvChQvD+PHj2+Zuf3pUQAOh3QtX+gVE/uSvSQH5a1I/PbfzX9rIiHwC8pfPVuW0gPyljYzIJ1B6/vLJ1avcMw2sgZe0P/XUU9W7rV796lcPesTxaa3jjz8+bLfddsmnteqx2apfBdzAtXvlS7+AyJ/8NSkgf03qp+d2/ksbGZFPQP7y2aqcFpC/tJER+QRKz18+uXqVe6aBFd9tFX918BOf+ET1Hqz4dcIttthio6P2Dqx6QbBVZwJu4DpzampU6RcQ+WsqWZ3NK3+dORmVR0D+8riq2pmA/HXmZFQeAfnL46pqZwKl568zhZEb1TMNrEiyZMmSqnH14IMPhuOOO676769//evXaT3++OPVLxDOnz/frxCOXIb6aiYNhHYvd+kXEPmTvyYF5K9J/fTczn9pIyPyCchfPluV0wLylzYyIp9A6fnLJ1evck81sOIh/s//+T/DiSeeGB566KFBj3jy5MnhkksuCYccckg9FVsRGETADVy7o1H6BUT+5K9JAflrUj89t/Nf2siIfALyl89W5bSA/KWNjMgnUHr+8snVq9xzDax4mPGF7ldffXW47rrrwh133LHuyN/xjneE9773veHYY48NO+20Uz0RWxHYjIAbuHbHo/QLiPzJX5MC8tekfnpu57+0kRH5BOQvn63KaQH5SxsZkU+g9Pzlk6tXuScbWPUO1VYEhi/gBm74hjkrlH4Bkb+c6Rl+bfkbvqEK9QXkr76dLYcvIH/DN1ShvoD81bez5fAFSs/f8IW6W0EDq7ueqhUuoIHQ7gUu/QIif/LXpID8Namfntv5L21kRD4B+ctnq3JaQP7SRkbkEyg9f/nk6lXuuQbWmjVrqpe5xxe2D/b56U9/Gh577LHws5/9LHzxi18M48ePr6djKwIbCLiBa3ckSr+AyJ/8NSkgf03qp+d2/ksbGZFPQP7y2aqcFpC/tJER+QRKz18+uXqVe6qB9dxzz4VPfepT4fzzz+/oaKdPnx4WLlyogdWRlkGdCLiB60SpuTGlX0Dkr7lsdTKz/HWiZEwuAfnLJatuJwLy14mSMbkE5C+XrLqdCJSev04MRnJMTzWwYjPqmGOOCePGjQt/8id/Evbaa69w/fXXh+222y5MmzYt/PjHPw6LFy8Oy5YtC1/4whfCUUcdFSZMmBC22GKLkTQ1V8ECGgjtXtzSLyDyJ39NCshfk/rpuZ3/0kZG5BOQv3y2KqcF5C9tZEQ+gdLzl0+uXuWeaWC9+OKL4ROf+ES44YYbwpVXXhne9a53hZdffjmcccYZ4e67766etNptt93Cr371qzBnzpywatWqMH/+/KJ+jXDp0qXhwgsvDDfffHN46KGHwpQpU8KRRx4Zjj/++K4c5/e+972qQfjRj360cvXZWMANXLtTUfoFRP7kr0kB+WtSPz2381/ayIh8AvKXz1bltID8pY2MyCdQev7yydWr3DMNrOXLl4cZM2aEsWPHhksvvTTssMMO1RFfccUV4fTTTw/f/va3w/7771/9s3/5l38JH/rQh6qGV2zulPC57777wkknnVQ9YTZ58uTqybL4LrD4tFl8+uyiiy4KkyZNqn2osTkWm1d33XVX+OxnP6uBNYikG7jaERuRDUu/gMjfiMSo9iTyV5vOhl0QkL8uICpRW0D+atPZsAsC8tcFRCVqC5Sev9owmTbsuQbWnnvuGebNmxfGjBlTkcSGy9vf/vbwzW9+M7zvfe+r/tnKlSvDySefXDW7vvSlL4VXvepVmfhGpuxTTz0VZs+eHW677bbq2I877rgwevToEN8Jdu6554azzjornHLKKeGcc85Z5zKUPYt15s6dG7785S9Xm2lgDa6ngTCUZI382NIvIPI38pkayozyNxQtY7stIH/dFlVvKALyNxQtY7stIH/dFlVvKAKl528oFiMxtmcaWM8++2yYNWtW9UL29RtY8at08V1X8WtvsckTPy+88EL1NcL4VFEJL3GP7/k64ogjwmmnnVY1qbbeeut12VixYkU49dRTw6233hpuvPHGcMABBwwpN2vXrg1XX3115RWf5Ipfz9TA0sAaUohaNLj0C4gGVovCtoldkb92r0/peyd/pa9wu49P/tq9PqXvnfyVvsLtPr7S89c2/Z5pYK1evbr6quA//dM/VQ2X173udZXlY489Vn21ML4P6vOf/3zYaqut1j2B9eSTT/Z8A2vguGPT7pZbbglTp07dKEPxa5TxqazzzjuvakQN5TPwdctDDz20eoItNrE0sDSwhpKhNo0t/QKigdWmtG28L/LX7vUpfe/kr/QVbvfxyV+716f0vZO/0le43cdXev7apt8zDawIN/Ak0oc//OHqa3Ovf/3rq5e1x6bNPffcExYsWBDe+MY3httvvz0ce+yx1S8Vnn/++WGbbbZpm3vH+/PMM8+EmTNnhkceeSRce+21Ye+9995o24GvUcYn0NZ/Oi01Sawdt/n1r39d2cUn1uLXMTWwNLBS2Wnrn5d+AdHAamvy/u9+yV+716f0vZO/0le43ccnf+1en9L3Tv5KX+F2H1/p+Wubfk81sNZ/V9MHPvCBdS9zj++/ik2e+O6r9T/x63Dx6axe/sSXtB999NHVIVx11VVh4sSJGx3OwNcod911146fOHvppZeq94PFBt/ArzoONMI0sDSwevXfmdIvIBpY7U6m/LV7fUrfO/krfYXbfXzy1+71KX3v5K/0FW738ZWev7bp91QDK+LFJlb8ytyjjz4aPv3pT1cvaI/NmK985SvV///0009XL2//2Mc+Vn3lcNttt22b+ZD2p5PmVCdjNpz0jjvuqL52GN8dFn+tMb4UXgMrvTQaCGmjJkeUfgGRvybTlZ5b/tJGRuQTkL98tiqnBeQvbWREPgH5y2erclqg9PylBUZ2RE81sF5++eWw5ZZbDioUX/T+85//PEyYMCGMGzcujBo1amQ1M8zWSXOqkzHr71ps/sUn1rbffvswf/78sMsuu1R/3K0G1r333ptBoh0l5y7a+Cuc7dgzexEFzpn+k6Ih5K/dyyt/7V6f0vdO/kpf4XYfn/y1e31K3zv5K32F2318Jedv//33bx1+zzSwYvMqfrUtfk3wU5/6VPVrhP3w6aQ51cmYAav4C41z584N3/72t8N1110X3vKWt6xj1MBKJ0oDIW3U5IiSLyDRVf6aTFd6bvlLGxmRT0D+8tmqnBaQv7SREfkE5C+frcppgZLzp4GVXv9BRwy8zDw+WXXxxRdXXxPsh8/AryzGY124cGHYbbfdNjrsgQbW7rvvXr2Mfccdd9wkzdq1a6tfcDzppJOq91/NmjXrFU+pdauBVfK6+ApXu1e39Ed45U/+mhSQvyb103M7/6WNjMgnIH/5bFVOC8hf2siIfAKl5y+fXL3KPfME1kAD6zWveU3P/7LgUJaqm79CGJ++ir/YGL822Mln+vTpHb8UvpN6JYxxA9fuVSz9AiJ/8tekgPw1qZ+e2/kvbWREPgH5y2erclpA/tJGRuQTKD1/+eTqVe6ZBlZ8euiCCy4I8+bNC1/96lfDO9/5ziLecZVattWrV1cvo4/Hfcstt4SpU6dutElsSMWnqs4777yqQTXY58UXXwz//b//9/CDH/xgk0NWrFgR7rnnnjB58uTq1w732GOPcM455wz6RFdq30v8czdw7V7V0i8g8id/TQrIX5P66bmd/9JGRuQTkL98tiqnBeQvbWREPoHS85dPrl7lnmlgrVmzJixfvjxcfvnl1buwDjrooPBHf/RH4Y1vfOOgDZb4C4VTpkwJW2+9dT2dlmx1/fXXhyOOOCKcdtppVUNp/eOJTadTTz013HrrreHGG28MBxxwQO299hXCNJ0buLRRkyNKv4DIX5PpSs8tf2kjI/IJyF8+W5XTAvKXNjIin4D85bNVOS1Qev7SAiM7omcaWLF5NWPGjLBo0aKOhUr5CtxTTz0VZs+eHW677bbqSaxjjjmmamI999xz4dxzzw1nnXVW9efxz8aMGdOxz4YDNbDSdBoIaaMmR5R+AZG/JtOVnlv+0kZG5BOQv3y2KqcF5C9tZEQ+AfnLZ6tyWqD0/KUFRnZEzzSwfvvb34Yrr7wyPPvssx0L7bDDDlWzZ7vttut4m7YOvPvuu8NHP/rRcP/991df8ZswYUJYsmRJWLZsWZg2bVq46KKLwqRJk16x+/Gl7/H4O21uaWClV18DIW3U5IjSLyDy12S60nPLX9rIiHwC8pfPVuW0gPyljYzIJyB/+WxVTguUnr+0wMiO6JkG1siytHO2pUuXhgsvvDDcfPPNIf7yYPx65JFHHhmOP/74sNNOO2200xpY3V9HDYTum3azYukXEPnrZlq6X0v+um+qYucC8te5lZHdF5C/7puq2LmA/HVuZWT3BUrPX/fFhldRA2t4frbuMwENhHYveOkXEPmTvyYF5K9J/fTczn9pIyPyCchfPluV0wLylzYyIp9A6fnLJ1evsgZWPTdb9amAG7h2L3zpFxD5k78mBeSvSf303M5/aSMj8gnIXz5bldMC8pc2MiKfQOn5yydXr3LPNLCeeeaZMHfu3PDII490fKR77LFH9at9O+64Y8fbGEhgcwJu4Nqdj9IvIPInf00KyF+T+um5nf/SRkbkE5C/fLYqpwXkL21kRD6B0vOXT65e5Z5pYPXzrxDWW1pb5RBwA5dDtXs1S7+AyF/3spKjkvzlUFWzUwH561TKuBwC8pdDVc1OBeSvUynjcgiUnr8cZsOp2TMNrDVr1lS/QBj/c1OfJ598Mvzyl78M3/rWt8KiRYvC5z//+fD+978/jBo1ajg+tiXwCgENhHYHovQLiPzJX5MC8tekfnpu57+0kRH5BOQvn63KaQH5SxsZkU+g9Pzlk6tXuWcaWJ0e3tq1a8PVV18dzjzzzPC1r30tHHTQQZ1uahyBpIAbuCRRowNKv4DIX6PxSk4uf0kiAzIKyF9GXKWTAvKXJDIgo4D8ZcRVOilQev6SACM8oLgGVvSL78s6/vjjw5577lk9ibXVVluNMKvpShXQQGj3ypZ+AZE/+WtSQP6a1E/P7fyXNjIin4D85bNVOS0gf2kjI/IJlJ6/fHL1KhfZwHrhhRfCnDlzwtKlS8PChQvD+PHj6+nYisAGAm7g2h2J0i8g8id/TQrIX5P66bmd/9JGRuQTkL98tiqnBeQvbWREPoHS85dPrl7lIhtYA09gPf/88xpY9XJhq0EE3MC1OxqlX0DkT/6aFJC/JvXTczv/pY2MyCcgf/lsVU4LyF/ayIh8AqXnL59cvcrFNbBWrVoVrrzyyuoJrFmzZvkKYb1c2EoDqyczUPoFRAOh3bGUv3avT+l7J3+lr3C7j0/+2r0+pe+d/JW+wu0+vtLz1zb9nmlgxaeq5s6dGx555JFBDeNXB++7776wcuXKMHHixOrpKy9xb1vkent/NBDavX6lX0DkT/6aFJC/JvXTczv/pY2MyCcgf/lsVU4LyF/ayIh8AqXnL59cvco908Bavnx5mDFjRli0aFHySN/0pjeFz372s+Hwww8Po0aNSo43gECnAm7gOpVqZlzpFxD5ayZXnc4qf51KGZdDQP5yqKrZqYD8dSplXA4B+cuhqmanAqXnr1OHkRrXMw2sNWvWhGeffTbE/9zcZ4sttgg77LBDiP/pQ6DbAhoI3Rbtbr3SLyDy1928dLua/HVbVL2hCMjfULSM7baA/HVbVL2hCMjfULSM7bZA6fnrttdw6/VMA2u4B2p7At0Q0EDohmK+GqVfQOQvX3a6UVn+uqGoRl0B+asrZ7tuCMhfNxTVqCsgf3XlbNcNgdLz1w2jbtbouQZWfALrzjvvDEuXLg3HHnvsuq8Ivvjii+GMM86ontA69dRTw5577tlNJ7UIVAIaCO0OQukXEPmTvyYF5K9J/fTczn9pIyPyCchfPluV0wLylzYyIp9A6fnLJ1evck81sF566aXwpS99KZx++unVLwyef/75YZtttqmOPH69MP6z6667LowbNy5cfPHF4aijjvIOrHq5sNUgAm7g2h2N0i8g8id/TQrIX5P66bmd/9JGRuQTkL98tiqnBeQvbWREPoHS85dPrl7lnmpgffOb3wwzZ84Me++9dzjrrLPC1KlTw+jRo6sjj09exRe933TTTeELX/hCi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DVO1RbERi+gBu44RvmrFD6BUT+cqZn+LXlb/iGKtQXkL/6drYcvoD8Dd9QhfoC8lffzpbDFyg9f8MX6m6FnmtgrVmzJtx5551h6dKl1S8Njho1qhJ58cUXwxlnnBHin5966qnVLxD6EOi2gAZCt0W7W6/0C4j8dTcv3a4mf90WVW8oAvI3FC1juy0gf90WVW8oAvI3FC1juy1Qev667TXcej3VwIpfHfzSl74UTj/99OrXCM8///ywzTbbVAbPPvts9c+uu+66MG7cuHDxxReHo446al2Da7hQticQBTQQ2p2D0i8g8id/TQrIX5P66bmd/9JGRuQTkL98tiqnBeQvbWREPoHS85dPrl7lnmpgxV8fnDlzZth7773DWWedFaZOnRpGjx5dHXl88mr58uXVy92/8IUvV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B1eqix0bXFFltU/+dDoBsCbuC6oZivRukXEPnLl51uVJa/biiqUVdA/urK2a4bAvLXDUU16grIX10523VDoPT8dcOomzWKa2CtXbs2LFu2LCxYsKB6Oiu++H38+PHdNFOrjwU0ENq9+KVfQOSMBgF0AAAgAElEQVRP/poUkL8m9dNzO/+ljYzIJyB/+WxVTgvIX9rIiHwCpecvn1y9ysU0sAa+VnjxxReHq6++utKYPn169VJ3Dax64bDVxgJu4NqditIvIPInf00KyF+T+um5nf/SRkbkE5C/fLYqpwXkL21kRD6B0vOXT65e5Z5vYD355JPh2muvDZdcckl44IEH1inEXyn88z//83D00Ud7H1a9bNhqEwJu4Nodi9IvIPInf00KyF+T+um5nf/SRkbkE5C/fLYqpwXkL21kRD6B0vOXT65e5Z5sYK1ZsyY8+OCDYf78+eHyyy8PK1eurI5+3LhxYebMmWHWrFlhn3328e6repmw1WYE3MC1Ox6lX0DkT/6aFJC/JvXTczv/pY2MyCcgf/lsVU4LyF/ayIh8AqXnL59cvco91cBasWJFuOmmm8Lf/u3fhjvvvPMVR/zhD384XHDBBeHVr351PQlbEehAwA1cB0gNDin9AiJ/DYarg6nlrwMkQ7IJyF82WoU7EJC/DpAMySYgf9loFe5AoPT8dUAwokNa38AaeCn7FVdcEc4///zw9NNPV0ATJ04Mxx9/fHjPe94TTj/99PD6178+zJs3L4wZM2ZEAU3WXwIaCO1e79IvIPInf00KyF+T+um5nf/SRkbkE5C/fLYqpwXkL21kRD6B0vOXT65e5dY2sOJL2W+//fZw0UUXVU9dxc/YsWPD+9///nDCCSeEAw44IGy11VZh+fLlYcaMGWHPPffUwKqXAVsNQcAN3BCwGhha+gVE/hoI1RCmlL8hYBnadQH56zqpgkMQkL8hYBnadQH56zqpgkMQKD1/Q6AYkaGtbWANNKYWLVoUDj300HDcccdVvyq48847vwJGA2tEcmKS/yeggdDuKJR+AZE/+WtSQP6a1E/P7fyXNjIin4D85bNVOS0gf2kjI/IJlJ6/fHL1Kre+gfXDH/6wamD96Z/+aXjXu94VdtlllzBq1Kh1R6uBVW/hbVVPwA1cPbeR2qr0C4j8jVSS6s0jf/XcbNUdAfnrjqMq9QTkr56brbojIH/dcVSlnkDp+aunkm+r1jawNvUVwshw2GGHhb/8y78MhxxySNh22219hTBfNlTehIAGQrtjUfoFRP7kr0kB+WtSPz2381/ayIh8AvKXz1bltID8pY2MyCdQev7yydWr3NoG1sDhxJe4//KXvwzXX399uOyyy8IDDzxQ/dG4cePCzJkzqyezPve5z4W99trLO7DqZcBWQxBwAzcErAaGln4Bkb8GQjWEKeVvCFiGdl1A/rpOquAQBORvCFiGdl1A/rpOquAQBErP3xAoRmRo6xtY6yvEp7IWL14cLrnkknDDDTeElStXrvvj2Mj64he/GH7v937vFV8xHBFFk/SNgAZCu5e69AuI/MlfkwLy16R+em7nv7SREfkE5C+frcppAflLGxmRT6D0/OWTq1e5pxpY6x/ik08+GW688cZw5ZVXhjvvvHPdH8WvGMZfJXzPe94Ttt9++3oqtiIwiIAbuHZHo/QLiPzJX5MC8tekfnpu57+0kRH5BOQvn63KaQH5SxsZkU+g9Pzlk6tXuWcbWAOHu2bNmvDggw+GSy+9NCxYsCA8/fTT1R+NHTu2+uXCv/7rvw7bbbddPR1bEdhAwA1cuyNR+gVE/uSvSQH5a1I/PbfzX9rIiHwC8pfPVuW0gPyljYzIJ1B6/vLJ1avc8w2s9Q97xYoV4Tvf+U5YuHBhuOmmm8L06dOr/z5+/Ph6OrYioIHVUxko/QKigdDuOMpfu9en9L2Tv9JXuN3HJ3/tXp/S907+Sl/hdh9f6flrm35RDawB3Pji92XLloVFixaFI488Muy4445tc7c/PSqggdDuhSv9AiJ/8tekgPw1qZ+e2/kvbWREPgH5y2erclpA/tJGRuQTKD1/+eTqVS6ygVWPwlYE0gJu4NJGTY4o/QIif02mKz23/KWNjMgnIH/5bFVOC8hf2siIfALyl89W5bRA6flLC4zsCA2skfU2W48LaCC0ew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/3/7b0J1CVFef9f/CCOSEhEgiyCJDlOMJCoCCEuqEEWAXEDBGURE4ysgw4qDirqREAzCCgzKAQ0CgKKgKDiMqAiCogbYNwIJgJRXCYJcXDCIsv/fPv8603Pnb736Vvvfd7qW/2553gE3qqnuj/17Vq+XVVN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Zcl1++23h6VLl4Yrr7wy3HrrrWHbbbcN++23Xzj00EPDRhttNNY1Pfzww+HGG28MH/rQh8LVV18d7rjjjrDllluGXXbZJSxYsCA85SlPCWuttdZYMfuQmAlct2u59A4E/aG/nATQX076dtm0fzYjUvgRQH9+bIlsE0B/NiNS+BEoXX9+5NIiY2ClcZvzXDfffHM4/PDDK9Npq622CltssUW47bbbKuNpt912C8uWLQvz589vdV0PPvhgOP3008O73vWucM8991RGmAywFStWhJtuuimsv/764eSTT67KW2eddVrF7EsiJnDdrunSOxD0h/5yEkB/OenbZdP+2YxI4UcA/fmxJbJNAP3ZjEjhR6B0/fmRS4uMgZXGbU5zyVg67LDDqpVSMp4OOeSQylhatWpVOOWUU8LixYvD0UcfHZYsWRLWXXdd89qWL18e9t1337D11ltXK7q23377arWVVmV9/vOfD0cddVR44IEHwsc//vHw3Oc+14zXpwRM4Lpd26V3IOgP/eUkgP5y0rfLpv2zGZHCjwD682NLZJsA+rMZkcKPQOn68yOXFhkDK43bnOa67LLLwj777BOOOeaYyqSaN2/eTPkrV66stvxdddVV4fLLLw877LDDyGuTMbVo0aLKCLv00kvD3nvvvVr6Rx55JJx77rnhta99bTj++OOrVVprr732nN5vlwtjAtfl2gmh9A4E/aG/nATQX076dtm0fzYjUvgRQH9+bIlsE0B/NiNS+BEoXX9+5NIiY2ClcZuzXHXDSSundt111zXKPu+886pVWaeddlpYuHDhyGu7++67wxvf+MbqDC2df6XtiIO/6667Luy4447Vqi8ZXW1Wdc0ZkMwFMYHLXAFG8aV3IOgP/eUkgP5y0rfLpv2zGZHCjwD682NLZJsA+rMZkcKPQOn68yOXFhkDK43bnOWS4XTwwQeHO++8M1x88cXhyU9+srvhpNVcOlcLA2vNamYCN2fSTyqo9A4E/SXJYs4yob85Q01BDQTQH7LISQD95aRP2egPDeQkULr+crJtKhsDq2s1MnA9OqT9gAMOqP7rhRdeWH0pcPCn1VT7779/2GSTTcIFF1wQNtxww+S7uv/++8Nxxx0XzjjjjGorob5wyO//CGAgdFsNpXcg6A/95SSA/nLSt8um/bMZkcKPAPrzY0tkmwD6sxmRwo9A6frzI5cWGQMrjduc5WpjTrVJ0+aCdf7VRRddVH19UAe7n3/++eEJT3hCm6y9ScMErttVXXoHgv7QX04C6C8nfbts2j+bESn8CKA/P7ZEtgmgP5sRKfwIlK4/P3JpkTGw0rjNWa425lSbNNYFy7z61Kc+FY499tgq6Uc/+tHwvOc9z8rWu78zget2lZfegaA/9JeTAPrLSd8um/bPZkQKPwLoz48tkW0C6M9mRAo/AqXrz49cWmQMrDRuc5arjTnVJs2oC37wwQerrYcyr9Zff/3wwQ9+MOy+++5hrbXWSrrP73znO0n5piHTcV9c8wyyabjuvlzjkhf8uOhbRX/drl701+36Kf3q0F/pNdzt+0N/3a6f0q8O/ZVew92+v5L1t91223UOPgZW56pk9Qu66667woEHHlj9R5lMm2222RpXHA2szTffvNr2t8EGG7S+q3vvvTeceuqpYcmSJVXss846q1p5lWpeqWAMrNb4SThhAiV3IEKFgTVhwUw4HPqbMFDCjUUA/Y2Fi8QTJoD+JgyUcGMRQH9j4SLxhAmUrD8MrAmLpQ/hPL9CuGLFivCGN7yhMr2e/exnh7PPPjtss802fcCafI9soUlGNycZS1/Ci/7mREbJhaC/ZHRknAAB9DcBiIRIJoD+ktGRcQIE0N8EIBIimUDp+ksG45SRFVhOYCcV9oEHHgiLFi0Kp59+eli+fHnYdddd1wgt40kHr5922mlh4cKFrYr++c9/Ho466qhwxRVXhIMPPrhagaWvGPIbTQADodsKKb0DQX/oLycB9JeTvl027Z/NiBR+BNCfH1si2wTQn82IFH4EStefH7m0yBhYadzmNNdll10W9tlnn3DMMcdURtO8efNmyl+5cmVYsGBBuOqqq8Lll18edthhB/PafvWrX4XDDjusMq+U96STTqrOvuJnE2ACZzPKmaL0DgT95VSXXTb6sxmRwo8A+vNjS2SbAPqzGZHCjwD682NLZJtA6fqzCcxtCgysueWdVJq2+slwuvrqq6uVWAcddFBlYq1atSqccsopYfHixdXf9bd11113ZBkPPfRQtVLruOOOC0ceeWRliK233npJ19XHTBgI3a710jsQ9If+chJAfznp22XT/tmMSOFHAP35sSWyTQD92YxI4UegdP35kUuLjIGVxm3Oc91www3hiCOOCLfcckvYaqutwhZbbBFuu+22cMcdd4TddtstLFu2LMyfP3+169Kh7zK76uZWPPBdcaxfW1PMilPS35nAdbs2S+9A0B/6y0kA/eWkb5dN+2czIoUfAfTnx5bINgH0ZzMihR+B0vXnRy4tMgZWGrcsuW6//fawdOnScOWVVwYZUdtuu23Yb7/9wqGHHho22mijNa6pycD69Kc/HV7ykpe0un4MrDUxMYFrJZ1siUrvQNBfNmm1Khj9tcJEIicC6M8JLGFbEUB/rTCRyIkA+nMCS9hWBErXXysIc5gIA2sOYVPU9BPAQOh2HZb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oAYsDYAACAASURBVH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BWR6/bbbw9Lly4NV155Zbj11lvDtttuG/bbb79w6KGHho022qiIe5z0TTCBmzTRycYrvQNBf5PVy6Sjob9JEyXeOATQ3zi0SDtpAuhv0kSJNw4B9DcOLdJOmkDp+ps0r9nGw8CaLcEpzX/zzTeHww8/PNx4441hq622CltssUW47bbbwh133BF22223sGzZsjB//vwpvTu/y8ZA8GM7icildyDobxIq8YuB/vzYEtkmgP5sRqTwI4D+/NgS2SaA/mxGpPAjULr+/MilRcbASuM21blWrFgRDjvssHD11VeH008/PRxyyCFhnXXWCatWrQqnnHJKWLx4cTj66KPDkiVLwrrrrjvV9zrpi8dAmDTRycYrvQNBf5PVy6Sjob9JEyXeOATQ3zi0SDtpAuhv0kSJNw4B9DcOLdJOmkDp+ps0r9nGw8CaLcEpzH/ZZZeFffbZJxxzzDGVSTVv3ryZu1i5cmVYsGBBuOqqq8Lll18edthhhym8Q79LxkDwYzuJyKV3IOhvEirxi4H+/NgS2SaA/mxGpPAjgP782BLZJoD+bEak8CNQuv78yKVFxsBK4za1uR544IGwaNGiauXV8uXLw6677rrGvZx33nnVqqzTTjstLFy4cGrv1ePCMRA8qE4uZukdCPqbnFY8IqE/D6rEbEsA/bUlRToPAujPgyox2xJAf21Jkc6DQOn682A2m5gYWLOhN4V577777nDwwQeHO++8M1x88cXhyU9+8hp3cd1114Udd9yx2mYoo4tthP+HCAOh26IvvQNBf+gvJwH0l5O+XTbtn82IFH4E0J8fWyLbBNCfzYgUfgRK158fubTIGFhp3KY2lw5pP+CAA6rrv/DCC8OWW265xr3oi4T7779/2GSTTcIFF1wQNtxww6m930lfOBO4SROdbLzSOxD0N1m9TDoa+ps0UeKNQwD9jUOLtJMmgP4mTZR44xBAf+PQIu2kCZSuv0nzmm08DKzZEpyy/G3MqTZppuy2J3a5GAgTQ+kSqPQOBP25yGZiQdHfxFASKIEA+kuARpaJEUB/E0NJoAQC6C8BGlkmRqB0/U0M1IQCYWBNCOS0hGljTrVJMy33O+nrxECYNNHJxiu9A0F/k9XLpKOhv0kTJd44BNDfOLRIO2kC6G/SRIk3DgH0Nw4t0k6aQOn6mzSv2cbDwJotwSnL38acapNm1G1vv/32U0aFy4UABCAAAQhAAAIQgAAEIAABCEAgEvj2t7/dORgYWJ2rEt8Luuuuu8KBBx5YFaLzrTbbbLM1CowG1uabbx7OP//8sMEGG4x1URhYY+EiMQQgAAEIQAACEIAABCAAAQhAoFMEMLA6VR39vBi+QtjPeueuIQABCEAAAhCAAAQgAAEIQAAC00yAFVjTXHsJ1/7AAw+ERYsWhdNPPz0sX7487LrrrmtEOfvss8Phhx8eTjvttLBw4cKEUsgCAQhAAAIQgAAEIAABCEAAAhCAAAQmRwADa3IspybSZZddFvbZZ59wzDHHhCVLloR58+bNXPvKlSvDggULwlVXXRUuv/zysMMOO0zNfXGhEIAABCAAAQhAAAIQgAAEIAABCJRJAAOrzHodeVcrVqwIhx12WLj66qurlVgHHXRQZWKtWrUqnHLKKWHx4sXV3/W3ddddt4eEuGUIQAACEIAABCAAAQhAAAIQgAAEukQAA6tLtTGH13LDDTeEI444Itxyyy1hq622CltssUW47bbbwh133BF22223sGzZsjB//vw5vCKKggAEIAABCEAAAhCAAAQgAAEIQAACzQQwsHqsjNtvvz0sXbo0XHnllUFfHtx2223DfvvtFw499NCw0UYb9ZgMtw4BCEAAAhCAAAQgAAEIQAACEIBAlwhgYHWpNrgWCEAAAhCAAAQgAAEIQAACEIAABCAAgTUIYGAhCghAAAIQgAAEIAABCEAAAhCAAAQgAIFOE8DA6nT1cHEQgAAEIAABCEAAAhCAAAQgAAEIQAACGFhoAAIQgAAEIAABCEAAAhCAAAQgAAEIQKDTBDCwOl09XBwEIAABCEAAAhCAAAQgAAEIQAACEIAABhYagAAEIAABCEAAAhCAAAQgAAEIQAACEOg0AQysTlcPFwcBCEAAAhCAAAQgAAEIQAACEIAABCCAgYUGOkPgkUceCXfccUe4+OKLw+c+97nw1a9+tbq2bbfdNjznOc8Jr3jFK8Jf//Vfh//3//7fatd8wQUXhIMOOij8wz/8QzjhhBM6cz9NFxKv9WMf+1g48MADZ5Lcc8894YMf/GD48Ic/HG699daw5ZZbhnPOOSf8+te/ru5tMP1c3OT9998fLr300rDVVluF7bbbbqbI6667Luy4446d4/2ud70rvP3tbx8LzQte8IKgOtlwww3Hytf1xBaLZzzjGeGFL3xheNWrXhWe+MQndv12Vru+e++9NyxcuDB84xvfCJ/4xCcqffbxZ9WxmDzucY8Lz3rWs8KLXvSisP/++4c//MM/7CSq//qv/6raw1/+8pdTVafxur/4xS+24pqjHW91YWMmGtY3jBlmIsl1Lccdd1w444wzwi677BLOO++8sOmmmybHjs/VJOrKekanuR3ukgaSKztTxjiGUvF//ud/Hj75yU+GbbbZZuTV/OAHPwgvf/nLw49+9KNgjVvGfSbq1zPqIqRXPWMak47qd++8887w8Y9/fLVxvNI/85nPDAcccEB47nOfG+bNm+dOf5LP8qQvdpLjmNtvvz189rOfDYceemhYd911q0udZPxh9261b9M0Bpl0/U4q3rA546TiT3McDKxprr2Crv2///u/w5IlS8IHPvCBIDNHBs78+fMrs0qmlkwd/f7u7/4uvOc97wkbbbTRzN1Pu4H10EMPhcWLFwd1BppwPvWpT60693e/+91Bg5ZcBpbKf8tb3hK+/vWvh2c/+9kzvDGwuv/gtRlY6C40qPynf/qnakA5Lb+5GJhNA4tYx6pDtZdNv3rb+ZKXvCScffbZYeONN+7c7WFgda5KRl7QsL4hx13Eif3//M//hF/84hfVS5e99947+VImOektuR3ukgaSKztTxkHD6Nxzz63Mh1E/td2HH354lcQysMZ9JuL1xPHn7/3e761xKStXrqxeGumn/uajH/1oeN7znrdaugcffLB6IXjssccGjemH/WTEnX766eEJT3iCaw1M8lme9IVOahzzk5/8pHq5v/3221dMcxhYJYxBJl2/k4qHgTWcJAbWpFRGnGQCv/rVr8KCBQuqt1B77bVXeMc73hGe/vSnz6y0evjhh8N3v/vd8Na3vjUsX748HHnkkZXZtd5661VlTpOB1QQpdmSf/vSnw+WXXx522GGHZJaTzBg7/0EDa5JleMeqr5CY5vsYl9OogZuep5///OfVioX3vve91VtdDY432GCDcYshfUYCsY5HrTzVqtabbropHH/88VXbqRWqal/XXnvtjFe+ZtElGFh9bF+6cM9xYq+XLRpD6GXLsmXLZsYH4wp9kpPektvhEsYH42pjUumjYfT4xz++Wimzzz77jNSsXuoeddRR4fzzz29lYI37TMTrsYyxFStWVGNvjRuaVjuqj9l3332rF7FaDa+XJvrntdZaq7rPb33rW+Gkk06q+qK///u/rwyXOI6fFNt6nEk+yx7XN4mYermv1dVaHVc3sCYR24pR0hjEulf+3j0CGFjdq5NeXZHe2GhCdfLJJ4cjjjgi/OM//mNYf/31GxnoTcOrX/3qoM62/saqFAOra1uiShigYmCtvlW1/mBptYK2EN54443VgFIDIH7TQ6DN4DHezVVXXRV22223atJx4YUXrraCtQt3jIHVhVpofw1d6RvuvvvuauXKv//7v4cPfehDlQmg7ZyzeRE0yUlvm1jT2g53RQPtVdudlNEwktmjMbBWTF1yySXhKU95SuNFfuc736m2get/6q832WSToUcfpDwTbQ0sXdxdd91Vbfe+5pprqmM+4urtBx54ICxatKgyUWS0KY2Mq8GftrtpV8H3vve98PnPf3611f2TrqE2z9+ky5zreF03sKZlDDLX9UZ5syeAgTV7hkSYBYG41FkhtGd+WAcei/jnf/7n6owsLZl95StfGR71qEeNXIE1bC++zv95zWteE5785Cev0cmqg126dGm48sorZ86j0sRPA+WmM7jGSV9fDqptDjrLR2/LBn9xVcWo5aO6N533cdlll1WrLLSsW9ep1WziWB88aNWNBj5irAF+3JKpJeAaRIllPAcqdoi33HLLapcVzwQZtYVw1apV4YorrqgGMEqnn96Ii7VW1w2ee1AfBGs5uVYF6X609WnnnXeuTM2mfG0l18bAimkU833ve1847bTTKk5bb711OProo6szG7SVVQw1YNNZZV/60peqJfLip7dfMoKGvUkc1IeWW0t/qqc//uM/bnsrY6VrM3CLK/+kv6aVFOKi7Tif+tSnqrqMW3tHPQuRkepRjLQVQW9hpXNtQRh2dpre7GoC+pGPfKTSpp4zmdX77bdftY21bu4OW3pff1Zk1gzGO+SQQ4bW0zjlj1URjonHMbB+/OMfVyyl48Fzw3ReyrXXXlu1o5qU6NnTSwQ9twcffHBVf3Vt1wfM2s6teo7PhNogtWvHHHNMo7bVPqjN0vYTtUeq59e//vVhp512CqqfpjOwtIpM16+XFrFNHvUMDV6fJknvf//7q/KUT22K2iPd07/8y79UEy61WfrpXrVaTdvX2/zatC+j4oj9V77ylerswzZtStS42tff//3fr1Y5aDXlS1/60vDOd74zbLHFFlVxUc/qK62+Qel1HTpDRYzjs57SN7RhNsk0Yvayl72saqNVjzJnVbfWSsPBdkqrRDSp1tanM888s+LadAbWuOOJSbTD42pEfMd9ZqZZA5PU01zFimOoww47rBpnvO51rwtnnXVW0L8P/lSX0rb+Lj1p6+YoAyvlmRjHwPrf//3f6nrVVtSfERlnf/u3f1u1paNWZup+dGSG+nrdl55fr1+b56+p7JTnR3lkyqmvEYPf/e531RhW/Zvqa3CV1KgthG3nFE1blOMqusc85jFDzwpNub8mTpMagyh2yjh5nHGb5zi/bX1FhuOkHzUHHGe+Vb9/jR++//3vV/Ot+jhdz/Xg3NHr2ZxEXAysSVAkRjIBdWAaNKrjTl3+OmwFlswGTYo0IYt7tNWpyJiR+dC0j7+eR4fH66ytuPdfkzpdo87hiubQuOnrjZGWjWs5tSbnt912W3VNT3va06o97DJtZHAMa7w04Xzta187Y7BpwqUGSpMVXacGOzKldJ16w3fqqadWb8f000qbP/iDP5i5rzhxRnWJkgAAIABJREFUi+fj6G22JnHipMlgTK+tm5rgDTOwdA8yfLSaJ56loLJvvvnmyvzQVjUZg/UzeGIHqAmHJlvqkHQGmDr3eN6CrluTs5RDP9tMMOurPzQB1KRWPDUx1GBR96yOQqsE9b/IUBNI3bP0JcNEb//rE18NEmT+SN91Deoe46RSZpkGcE1vKpMfqhCqge6wSViMG9/86z4HD5HVQbEajGrSH8+jU754v4Ma099U13o+VLbqW7qRlqUjpZcZcuKJJ65x+L80JnNYuoplRS1rUqkJ3L/+67/OGC+WgfXGN74x3HDDDdVgUs+TflGDeissDda3S45b/mzqZZJ52w4epUNNNtReyKzWP8fD3KVrHYCtswdVR7H9iRrV9Q5u2Y4G0Z/92Z9VJopeKqitlAEe9aH2Vm1X/eMP2iqudl6D+9g+xOdchpeeCbW1dYNNmlJbJhNTmoptcjzbS3FkOGhyEJ+h+vWpzdAkS1qUmRp18IY3vCHsuuuu1fU8+tGProyfeO0y1TTAa2NitWlfhtW5GOs6VFZkv84668z0TzIQZcLWD0uO/YHMSD2bOqxc97XZZptVJqJ0Le3LpNNzF5+n3/72t1V7qnLUhuksHZWlX10DsV60xTTy2HPPPas6ECOrb5ikvq1Y9bMj47lXP/3pT6t+T7+LLroo/Mmf/MkaYZr6w9hO6WMxYqjJ9aCBlTKemG07nKKRlGdmWjVgaaSrf68bWOr7NE7VGUZqywZ3IMQVVWqzNb5S+mEGVuozMY6BpX5VL5B15txnPvOZmTa+vgJL7YW2CA5+cGmu66PN8zd4TSnPj/pY9Vva5qlxfL0/1L+rvf3CF75QfVAlznOGjWPGmVNoLKOxm/o1td3qs/RSVNs81a81fexm8Frj3Cj2qcPON2uqu0mMQVLHyeOO27zG+ePUlxiOm37YHHDc+Va8fxnQams0DtS4QfVdH0+p79NKz2n4YWBNQy0Veo333XdfNYDX5GnY26c2t95kYMXJuVZ4KbYModiZaiKkN0AydTQ50/+rsdcgTgOE+EZcqwI0KVIDq/8m40oDhzgwHje97qWpMRr1JqYpfX0JtjpDTfI1Uatfp96+RFMivpFT5ymT5UlPetIMVhkV6nR1f1p1pIlg/A3bItBkYGniKcNNqyvEVIZTPGhfqyo0SdZETXzVucaDJutvkLSV9E1velO1MqJ+LxoY1QdKbTQR07SZYNbTaGWU9LL55psHDQb1k270pkJv0vR3/fOf/umfzkz+NHHUijkZURpQyBzU79vf/nZlGOingekee+wxs5JLdaJ71b21WXk4zj0rrXX2ijQkLUg/WkWj57A+oVU9qSOTqanBdTQPZSbpfjUwEgvVaTSD4vkXeqMsDuok9fxoEqbz6/RVTf3qZzbVdVOvf62Q0MoZaVOdq0zNaGxYBpbK0OBZ5nDUoN42aWWGJv0yUF784hdX15JS/rh14ZXeGjzqGdLgWfcr5vpnHdivyUf8ySARF61203MZeSmvnnOZXj/72c9W22JaX6Eps6de12pb3/zmN89oRNrSKlnpRhpQW1uvG5Vz/fXXV/Usw6Vez7rGqCkNtJS3/gzJtNAzFNvV+KGJUdensxTVXuqeZL6JYWw/de0ymzWwa9sftWlfmuq/vnVe7YbOlIltiq5DJpPY6W96BmO9xP5AMfV8yhRW+6R2RJxH9Q3xLDQZXNquJNNdv9g/iEN9C3+9LsVez3w0CbuwfSyaVTLbtPJKA/H6JHrYwdh6HsRtsJ2q91PiUjewUsYTs22HUzWS8sxMqwa82lbvuHUDS/2U2sYvf/nLjdsIv/nNb1YrLPXMaQWzxmjDDKzUZ6KNgTV4htXgWE7M4uRcfY3aLr0Ek5mT6+u3KQZWyvMTTT2ZA/WxnuYIp5xySjXf0K/+or5pHJMypxi2hXDYOGnUuFTtqMbv6tfbfM11EmOQlHFyyrjNY5w/bn2Nmz6ObQY/5JUy36rfv/rKuk41PtPLdL0oHHzJ6d0WziY+BtZs6JF3VgR+85vfVJMnDabrk8pxgzYZWOqQtYpIKwA0ERhcvaMORw+qJg3Kr9UD8QGXcTF4Toz+m1a0fO1rX6tW5WiyNG76YY3RuAZW/YBOdYzReFB8TQi1DU4rfzQo0ioDmRS6x7e97W2NX2eK8QYPgx7HwIoDYJl+Mip0OGn9p1U+mjRoK1D9fJJYhgY7mkzXV8aIuVZmifegudZWI20mmPU0TdtGZKBoi4o6H5mX+ux1/RfrT5oRdy0bb3MeRNSttd2l7b3W0zUtLR+MozrShFUrFurPhwZEMhz135oOd49nYOjNcDSVYscsU6E+OY5lxvqXUVrXWdTNoPkXtRxXDo1jYGnw1bT6Iupc5oDahvrkfZzyU+rDI0+bOo7l6i2rDEKtgqwblaoLnY8lw2bw4xH156/+XNQNoqYvvsW2VSu0osEZt4pr4qX/Nvj1KW0b1orUej1HTTWthhnUh1ZwyYCTZkddX/2lST1P5KQPacQtr9F8G1V39bbDquP6tprIQ6bT4JZOxakPUOuMY5ux++67Vxz/6I/+aLVi44pmaUMrV+t9gxJq5a4MTG0ziQedx5ja1qmt0PWf6lKTLp1zo/4vbiXtgoEVzdfB9jO2KdrqPNinWO1UNABkdNc1nzKeEMc2z+iwdjhFI6nPzLRqwHrmuvr3uoGlZ1btnyapg8a5xnMyuNSnqp3Qb5SBlfJMKObgVxFHcdMKMZkcGiNo1U/9p+vV+E79azymQn+XiaU262/+5m/CX/3VX83ZB2PGNbBSnh+1sfEr4npBpDlNfUV9vS23DKyUOcU4Bla9T2+6VhkZqrsf/vCHVX9qHenSpn0bNQZJHSenjBs9xvnj1te46cWuaRFDynyrfv+DL6RUThzX68WV5lv1hQ5dbUcxsLpaMz24rjbmQhsMKYe4x0a//iYrGmo6I0rmj1aeaLvbsO1d46Yf1hiNY2DF8wc0mJnUAZjD+LU1sOKZBurER61ciJMrOf16m18f4NdNhXqdx091NxlLbbTRRmMxjVaCNB1mHg/A1jUPm9SqPjQxjPcROwN10HF1wOD1xs8fx0n9JL8C2HZg0WRsWFybDtyO96KVIk0T63iOh1Z61Q0sq37jhFLGQ9sVWPVVlfV7iXU02/ItPnP191jHg5+wrn/uXKaxVlFpApHytaemCUBsOzVwbxroRC3IXIkvByJ7mWj632Cb2mSKxnO79HJBcbQKa/AXzWX99/icxevTf2syh0ZNagYnlnGl6LA6TTWw9HZb/YsmC7qepq9CNplpsa1u0nj8UtnVV189dMWqTGdpQquNYt3FcrQiS/2etlvKWBv1y21g1Y2owX4wbrkSh/hCId5L1Kba2qaPGQwzba1numk8Ue/frPxN7XCKRrTFU9tLx31mplEDFtMu/32wndHZajKmZBjUtxH+53/+Z/W86mWADAWtsBxmYKU+E+IUryduIda2ZP3qR27oZbBW12qb7ahxsfKpD/rc5z5XGXPxbL9YHzLAtA1SsTT28fyNa2Cl9Dlaca860qrepv5G9xdf0FgGVsqcYhwDS6vh9TJW/z/sWsepj9mOQVLHySnjRo9x/rj1NW76pjlj6nzLuv84Nhil43G0MRdpMbDmgjJlNBKofxp40iuwBgvUGSDas6/GXkaFOlUtdx78bLC23Wm/upZA66eJn7ZKaU+wzocZHNiPm362WwibzINx5KWtWWpENYFRZ61BvliIS+oKLOsw8Hh9TRMya4Ax6gDDNvc9joHVdIC0yogrdwaNgnr50TSIAxTtT9cKP5WvVSVxQFjPEweHOltmEoOJeuxRXNtsLavHUv3q/nQOlb6GJINXA16tXozX3WbiP2ggtdFNU6dqbSEc1HG8l8Gtr6nlt9HdXKQZtnxf9atl+drSqzepg2ceDbs2bVlSmyxTSPlk5sZD3ZtWYA3bxhKfuTj40mTaGnBGY16fWR9HU3FAqLqN24yHmQnxvr0MrFEHFw8yt9o9pY9fHtNq33hu2aiXNXEyoHzxLLPBctX+x7Ot4vVqMiOtxBUemsRqFam2LT3/+c9vnKzmNrDitiqZbYOrrOpm+eAqO50DJqMuHvreZFBG42jUS5O244nZtMMpGtFWaW0zG3WmaNMzM40amIs21quMwf5S24C1oklmbP1rhHGlhVah6uMYo9q21GdC9zhqC2H9CAAZNVq9Ebc0t+GjfkWTYu1eiIaW+hmtlNb5iYMr2tvEbJumzTNUj9VmHDP4/Ggr+qhVcYrf1O4MG8eMO6cYx8Cy+sa2XAf70sExV9sxSFytPc44+YlPfOLMx6+G9blN40Zr7pQyzlf/MW59jZt+cA7UZtyq+hmcb+mZ0xmww+Y5oxZSjKuLuUqPgTVXpClnDQKDhz42fYGlDbZhg/rBL1TUY2nyrb/rXKi4SkB/H/ySSDSy9DftG9ZbI52FFbdcjZs+h4E16hr1NkyDEb259TawmgYH1gCjCwZW29VM0kicOOisHU0k2vwGz/1pk8dKY3GNWhdfDUoHtyQNfi2uXp4MN/29bry1GfilGEhNnepcGlhd7tSt8yfq55HUP+pQr8vBr7FpkBN/MjK0aus//uM/VttOZQ2CmwwsS49NnNtoqmkwZ13ftBhYTfcxysAa9vXYYW1FffA/6nnX9lqZoPpi7+DEZRzTzmqz2v69flC1lUeT4/oHKtpoalifkzKesHQ/qh1uk3dQI3opZRlYwyZA06QBq967/vcmHcZVOnGFetS5XiTELfHD2rbZPBNiZZ2BVf8Ax+BHPcZlrVVkOmtH96QV2doimfKBnjbltnmG6nHatA+Dz49WGlsGVpPJNGxsMe6coosGVmRqjUHG2boax8ltDKwmtpaBlTLOl4E1bn2Nmz7VwBrUsl4SYmC1aTVIA4GWBOLD2fYrhGqste1Cy5h1QORjH/vYmT3CdQOm3uFqFZXOw9BbaX2lQ3t7f/3rX5udjgw2fZFOb8E0uNC5GPoNOxy2TfocBla9E9HbfLFTZyATT18siecveBtY8Y1AfduMNcDogoEVtz4O2+bYJPW4euLpT3/6agedt3wsZp3M4hoLaNpuVf8ilVadaTWG7kMTWG1l0C9uQxpntUys/6izNm+S4ttOrRppu4VwkiuwmsqfdeVMKIBlYGlSo8mQ3uxrIj/4sQANpDSJ0IpTrRBUPeutuLaxqI3UOVU6I23wa5aWQTRqBVbTOUvCkWpgxfrRAfBx5YJ1fdNiYMU2RH1X3FY0ysCK2yl1jknqGRbShPpOreYQzyuvvLJajaxrqB/qm3MFVjxQXS8Jhq1ulabil5Xq533ElRCacOpz9/rYyeCvqc9JHU/Mph1uk3dQI1rRYBlYTc9MncE0aGBCTWi2ME1GSdwurxdDGmOqH9aEU+PXeHTBsLZtNs9EGwMrptH16LlqOj9JbY4+3hO3Ro+C23QGrUdltHmGxjWwBp8fmW+WgRWfU308xvoKYf162swpumxgWWOQlHFy6rjRMrBSxvmDmm1TX+PWb6qBNTjf0g4kDCyPVoaYvSUQDyoVAOtrbMM+B980qI+N0bC3RXGvu85Vqa/AGlYRWqmgs330ta42Ztuw9LM1sOK2Sx2UOewMLJ3ZpJViaqy0Wkxn4Gjb17BVGHHLRKqBFQ8a1WG6w87Aqm/raDoDa9h2jS4YWLEjaFPvUT/1g98nvT2wTWPRduDWZGDF+9Vh1lpWrfMu6r+mcxRinE033bTxDCzlj89k1FldN8Pqv4njpFZgpZbfhv9cpLEMLF2DlovrUFkZEfr6n+ognoUV2eqAfRlLz3ve81a77PpZC7PdQthkXrfVlM4rGnYGVtNXt6bBwIrt2qgzsOKKjPrZe6MMrPr5GpM6H1Fbf2RwSj/11VY5Daym82SanreYrm6+Rc3rKIAmTQ3TfOp4YjbtcIpG9DxoMj3uMzOqveqiBuaiffUso8nAijsSNA7WdmgZx9ruqhVY+hiPfsPattk8E20NLG0FlJGmcZ6M48EP2sSzQps+yDPI0mqjJ8W+7fMXy4vXNc7zo/5UL/RkIg4b6zWNIcdd3T1sTjGOgdV01uQga435tGX1da973WpfLG6qk0mNQWTWth0np47bLAMrZZw/Sqdec8bU+ZZ1/+PqcVLP6GzisIVwNvTIO2sCcuh1OKWWFB9xxBGrfcZ7MPiPfvSjatWVzmeRmaQJtn6Dg/q6Q980Ma4bYfUzsPQ2QJ9l10otndkyuKx5cNCh6xgnvZabztbAqhsBYjb4FcL6p7f19aptttmmGtDqZ33tKtXAUuy2X8XQ2Tz1yZU1wOiCgRUnyToHqslkjRrWVhW9fdR5MjrfSitfzjjjjMa3lWKmL4LFTxZrpcvgF8Vm83BZXGPsyLe+hdAalMTPTNfPwLK+7qUVjzJQNEho+xXC+rM9zlcI267Aquu26SuEw8qfTb1MMq9VT7GsWF/693q7aW0bqX85crYGVnyGdA1NX4gcpak2XyGsm8vW5KgLK7DG+cJcnf0oA6v+kqCpb4gTYE22tLpO/a5We2gLz5e//OXK3Bz8EuWwt925DKz6V8KavoBZf77iqhSd8xjTanVabJeb8jdpPnU8oWuZTTucopFxvqIWnxl9UGGaNDDJNjRXrGFb1eIkWs+mzvG54YYbVjNam9q22T4TYmD1BZFT/fkY3P4XnzftVFBborHQ4FdQFUftVDy6YJyXgil11fb5i7FTnh+Z4aO+QlhvP6xD3Medg2hOMY6BVT+2ZdQXE2VG1r8WPoz9bMcg9fa46XqGjZNHfYVw2LjNMnBSxvk33XTTWHPASc0ZU+Zb1v1jYKW0MOTpPYH68vy99tqr+kqVtizpYEv9ZMpogK2Bp7aKDK6qGhzU1x1qrZjSFoL4uV89pBq4vu1tb6uWQtcNrHoHrE+M66DX2AFr5ZNWNX3wgx8M73vf+4IOh9XqBn12XB12m/QaKE7CwNIZAvrkspZha6Cgf5bZJsdf9yZTTRP+c845p2KoCcsXvvCFykiRARjvSfer1VDvfe97K87DDKzBbT+DZxkpb/1TwaofLSWPB32Kk+pOk+ejjz66mjjFw3OtAUYXDKz6Mmi9EZW5qWX9qk9pU28/dX/6advN9ttvX/2zOGkVnH4nnnhiePnLX17Vk/QpM1YrKzRxj3oa9rXLlAbC4qqBmr7QpevSAKh+DZG5ng2tqNM206bncPDsrmhCbL311mHp0qUVB92TVmxJDx/4wAfW0FldN3rupV290ZSWZXRqkKzr8zKwUspPqQ+PPG0Hj2rzpE+1UTvttFP1HMrAiANfmYtqK/bcc8+qvqRPDebURsps0m+2Blb9GVJ7pDZAh8DXD3tVOzpMU1opq3Z8jz32qNq0elsXB6zaHq3fNBhY9RcNMk/VBssQ1k99jbYra7WD/qY34rEtHWVgKa+22oqvBsra+qmXQnHFnVbSyNhS/dcnnzoEXav09EJIhrvOGNFPdfOVr3ylWsW7+eabVxqIbUHU3rAtoR56V8xo6ujLX01GaL3c+rlAGgdI/2IR22UdP6CtmToHM7ZT+gqjnoW65lPHE4oxm3Y4VSOxHR7nmZkmDXhpay7jDjOw4gpBTTbVN+m5VL8Yv1La1LZN6pnQ1tPBjxo1MdFLPK3qj+MdjYliexG3pKsN09hY7YyOHpDJIz3r/tSGafuuzl/VP8d224O/9fw1lZny/Ggsrq9Q65whtSmxn9I4S2PsU045pWrXLQNr3DmI2q2oCfUR9S+rDjMk9BJZHxjSr36tMpM0R1AbOOojF3Vmsx2DKFbKODll3GYZOCnj/HHra1JzxpT5lnX/GFgeLRAxe0GgbnLohnVgus6rUqMi00rLqdXhaVnrokWLVvskfNOgPq7W0qQofhpYcRVLq2M0KNc2Qn2muH5eiN46vP71r6862qZrGPwKy7jpJ2Fg6T60ekeDCHVe8et4Mgr0RkCTQBltz3zmM6tJSH1QEdPGr+bp3/XZbZ25oMmSJomPfvSjK83Fa4389OljGTJNBlacPMmg0gAg5tGg5eabb646bxk4MjbqW9KsAUYXDCzdmwYi6tg18NJPX7/SJCqes6L71WBAq92iESX2WvV21FFHVfodZK840rPefsdJ5qQe9nEOpBy8hrqhrGdOKxJlvMWvl+nZ0UBN24pU12Khn+pahqrKVn3rv8uo1DOnwZXiiMfgqkhpWNqSruIzp85WWtaXl/7t3/6tMjviVt9JbSGMrMctf1J1NNs4bQePKicOsNUuyjw69thjq7ZBz7vaU/1kyqqeYjsSz8uTkVI//80yiJrOwIrPkIw0GZlRV2qLdS6RVopGY72+UlSakokq40Waitc46rmzrq8LK7DEQ5w1wZOhFHmIQezvxF/GgtqN+LMMrMG+IT5PmpwMa4dVX7oOmVH1ti3qQDE0CVP/ENu2YX3DbDU9Kn99hVl9W+WoPPHLbEoTVxQM9onSlMwscddPWtQX0+rtVOp4YjbtcKpGUp6ZadGAp77mMvYwA0vjXW3R00sytQl6yaSzCet9Vf28JY071Ofq+Z3NM9F2BZauoz55HjTYpT21Depf6h9AGmSrNk33qC+dTvLF3WA5bZ+/unGX8vwMjvXUpujruxozqd/SV8zVvtZfEg8bx4w7p9AcJr6kVrk6w1Ir+jU+lSbUv9b71KZrVb8f+1QZkjL7Nf+yfrMdg8iYTR0njztuswycOEYZd5w/bn2Nm37YHEjaGme+Zd0/Bpaldv4OgREE1HHIcLr44ourAaQmsHFi9cIXvrB6K6C3OYMd3rBBvVYq6Y2yVsiocVanqTh6q6XGWW+o1YnWtxKoMZWxJUNHb591DRpIaDKhfFohVt9aOG76SRlY4nLnnXdWB+tqoB2NrH322ad6yxPfoitd05fGdN6N3sK88pWvDJrcyJhSA1Z/qy3TRisD9Klj8YvntahD1Nu6pq1ayiNDUCuRNCjSTwMwvY3TCo/BbZnTYmDpPqRPHYivFRFawhtNKWlK2wbj6oS6xONqFplbMnxUT/Ez9VodoXqIKw0n2ThYAzcNdGR0apm/6nJwqf/gF7c0idVZMjKadNC3VinobJz6AclNWtPh4NKkDAidw6Y8Tdt6B8tTGTLWZMJq1aB042VgxYmizAJtV1MdjSp/kvU0m1jjDB6lQ7WFMufrB7rr2f/sZz9bGd7SdGzrNCDWihyZh2on/uIv/qIyU3Q2iGUQDTOwdK+D5UlXWkGq7aVqiwcH28qja5cB9+EPf7jSUGzrZIhLj4PPnXV9XTGwIo/Pfe5zVbsb2xS1l2qX9UZ/0NhuY2Aprt4Ma8KkvtTqw+LA/Yorrqiu4/rrrzfbtmF9Q1wpMhtdD8sbJ2rqVwYn9sPyxDMjZRLKGIirWaKm9EJC9y0jVduoZeZq9Zr0P9hOpYwnZtsOp2gk5ZmZFg146CpHzFFfu4tnSQ1+GVjXOdi2ScfS6myfiTima7MCS9cRV/EMO9Bdq3o1UddZXrE9iX2LTC+NCWTweP+s5y+WP3jf4/Y59WeuqU1R26Uy2hhY484pVLbqTyum1YdobqPxt/6/ycCK16p5jsZxcX6kMaH6Yo0J29bNJMYg8Xq06nvccfI440bLwIlaGHecP259jZt+1Ev8ceZb1v1jYHm3RsSHAAQgAIGpJBAHOzI447ls1o3EAbu2MGkSKgNlLn+5y5/Le6UsCEAAAhCAAAQmSyCaEON8yXqyV9CvaIzb+lHfHOLej3rmLiEAAQi4EdCBs1pdpZ9W0sTzfGKBcduB3i7rrex2221X/UkH32tbqVbTaBXb4C+eR6HVj/FT4pO8idzlT/JeiAUBCEAAAhCAwNwRuO+++6rdCd///verMUoc28QrqJ9lp9WeL37xi+fu4gotiXFboRU75m1hYI0JjOQQgAAEILA6gfrXbXSml5aux4P6tTRZ29f037V1IB6mrAj66o7Oh9CWVx0g+pd/+ZczB4lrQKhtlto+1nbL0Lj1krv8ca+X9BCAAAQgAAEIdIeAziHTuV8ar2icE1eKy7zSinMdh6APU+nIj0033bQ7Fz6lV8K4bUorbsKXjYE1YaCEgwAEINBHAvWDjps+gNB0KLUGePWDxOPh+PEAaZ2bobNrZIg1fZJ7tpxzlz/b6yc/BCAAAQhAAAL5CNQ/fBM/YKTzAOOHb3T+rl7QPfe5z813kQWVzLitoMqcxa1gYM0CHlkhAAEIQOD/CMh40ltGbRPUgff66aB6nXmlg/ybvraojwzoow36WMA111wz8wVQHRqvbYX6qo7nl4pyl49+IAABCEAAAhCYXgKDB2rHr+bqK9/62Ii+9MdvcgQYt02O5bRGws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AACEIAABCAAAQhAAAI9IYCB1ZOK5jYhAAEIQAACEIAABCAAAQhLexb0AAAQfElEQVRAAAIQgMC0EsDAmtaa47ohAAEIQAACEIAABCAAAQhAAAIQgEBPCGBg9aSiuU0IQAACEIAABCAAAQhAAAIQgAAEIDCtBDCwprXmuG4IQAACEIAABCAAAQhAAAIQgAAEINATAhhYPalobhMCEIAABCAAAQhAAAIQgAAEIAABCEwrAQysaa05rhsCEIAABCAAAQhAAAIQgAAEIAABCPSEAAZWTyqa24QABCAAAQhAAAIQgAAEIAABCEAAAtNKAANrWmuO64YABCAAAQhAAAIQgAAEIAABCEAAAj0hgIHVk4rmNiEAAQhAAAIQgAAEIAABCEAAAhCAwLQSwM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KC3BO69996wcOHCcPbZZ1cMTjjhhPCOd7wjrL322kOZPPTQQ2Hx4sXhXe96V5XmYx/7WDjwwANdGaqst7/97bMu69Zbbw37779/2GSTTcIFF1wQNtxwQ9frJjgEIAABCEAAAt0jgIHVvTrhiiAAAQhAAAIQgMBIAoMG1i677BLOO++8sOmmmw7Nd9ddd1WG1TXXXIOBhb4gAAEIQAACEJg6AhhYU1dlXDAEIAABCEAAAn0nUDewZFr99re/DZ/61KfCzjvvPBTNVVddFXbbbbeZv7MCq+8q4v4hAAEIQAAC00UAA2u66ourhQAEIAABCEAAAqFuYL35zW8OH/jAB8LRRx9dbQ9s2kb4wAMPhEWLFoWbbropbLHFFuH888+f9ba+NtXAFsI2lEgDAQhAAAIQgEAbAhhYbSiRBgIQgAAEIAABCHSIQN3A+sQnPhHOOeec8OCDD1bnQ2222WZrXOlPf/rT8MpXvjI8//nPD+uss05ldDWtwFq1alW44oorKoPruuuuq+I8+9nPDq95zWvCXnvtFebNm7dG7Icffjh89atfDWeccUb40pe+FB73uMeFgw46KBx77LHhzDPPHHoG1ooVK8KHPvShcPHFF1fG2pZbbhm0FXLBggXhKU95SlhrrbVmyuIMrA6Jj0uBAAQgAAEIZCKAgZUJPMVCAAIQgAAEIACBVAJ1A0vm0dVXX12ZUsuXLw+77rrrGmEvu+yy8OpXv7raZnj99dc3mkq33XZbtYpLMWRCPfWpT61MsZtvvjncc8894eUvf3lYunRp2HjjjWfi6++nnnpqtbpLv2c84xlh3XXXDbfcckt4znOeEzbYYIPwkY98ZA2z7IYbbghHHHFElU7G1fz586ttkN/4xjfC+uuvH04++eRw+OGHV2abfhhYqUohHwQgAAEIQKAcAhhY5dQldwIBCEAAAhCAQE8I1A2sr3/969Vd77HHHo3bCO+///5w3HHHhR/+8IfVQe/nnnvuGgbWypUrq5VP+vuRRx4Z3vnOd4aNNtqoivvLX/6yyq9VWTK4lixZUplU+mm11sEHHxy23nrrytzafvvtq5VT9TxKV1/tdfvtt1crtL73ve+F008/vfpnrex65JFHqpVYxx9/fJDBdckll8yc2YWB1RNhc5sQgAAEIACBEQQwsJAHBCAAAQhAAAIQmDICgwbWVlttVRlJ99133xrbCKP5s++++4a3vvWt4cQTT1zDwNLWv5e97GVhp512qrYjPv7xj1+NyM9//vMq/o9//ONw+eWXhx122CFou6EMrUsvvXQ1sylmjNsWb7zxxtUMLJlW2l6oFWNauRVXWcV81157bXjFK14RXvCCF4Rly5aF9dZbjxVYU6ZPLhcCEIAABCDgQQADy4MqMSEAAQhAAAIQgIAjgUED61nPelY46aSTwgknnLDGNkKdi/WmN71pxngaPFhdK58WL15c/e+ss84Khx12WOOVR+PptNNOCwsXLgw/+clPKqNJ2wQvvPDCmRVbMfNDDz1UXc+73/3uGQNLWxGPOuqoasvjZz7zmbDddtutUdbdd99dmWVaxfXxj388POlJT8LActQSoSEAAQhAAALTQgADa1pqiuuEAAQgAAEIQAAC/z+BQQNLB61/85vfDC996Uurs67i1wjjKqnf/OY31YHpMpsGDaymWE2gP/3pT4eXvOQllXn1nve8J3z3u9+ttvgdcMAB1VbAuK2wnldbEg855JAZA+uuu+4KBx54YPjOd74Tnva0pzXm0aHwOo/rjjvuCNoeqXtjCyHShwAEIAABCEAAAwsNQAACEIAABCAAgSkj0GQ6aeXSoYceGn71q19VK6J0OPoPfvCD6vB1fUVQxpPOp0o1sPRVwh133LFaoSXDSgZW/d+bDCyt/tIZV/EMrGhE6fD2Nj8MrDaUSAMBCEAAAhDoBwEMrH7UM3cJAQhAAAIQgEBBBJoMLG0FlLH0hje8oTpc/cUvfnE4++yzq62B9e16qQZWXIGlQ9YV41vf+la1Amv//fcP73//+8NjHvOYNQgPGlhaVaUVWzpYPm4PbFMtrMBqQ4k0EIAABCAAgbIJYGCVXb/cHQQgAAEIQAACBRIYtu1PW/Ne9KIXVWdT6cB2rbrS78wzzwzrr79+9c9NZ2DF87OGnYFVN8fiGVjRjHrUox61xsHxKqd+tlZcgaWtjFoN9sUvfjF8/vOfr7YHtvlhYLWhRBoIQAACEIBA2QQwsMquX+4OAhCAAAQgAIECCQwzsKJBpLOmjjvuuOrwdq3Iqh/MPmhgCU/brxB++9vfnjGetIpKZZxxxhnVlwj33nvv1UjHLxd+5StfmdlCWDfC3vKWt1Srwwa/QiizSoe4P+EJTwhLliwJ8+fP5wysAjXMLUEAAhCAAATGJYCBNS4x0kMAAhCAAAQgAIHMBEYdvB6/FrjtttuG++67L3zyk58M22yzzcwVNxlYK1euDAsWLAg6dP3II48M73znO2e+KqivAcqoOv/888PRRx9dmUrxvCudi6VD2R/72MdWq7z0NUSds7VixYpqBdg555xTlRtXYOmfdUC7DKof/vCH4e1vf3s44ogjwnrrrVel+9nPfhZkbKksGW9aGTZv3jwMrMx6o3gIQAACEIBAFwhgYHWhFrgGCEAAAhCAAAQgMAaBUQbW9773vbDvvvtWRpG+SLhs2bIZg0hFNBlY0ViSQbV8+fLwuMc9Ljz1qU8NDz74YLj55pvDPffcUx0Gv3Tp0rDxxhvPXKlWVF100UXh8MMPr9LINJOZFQ9pl3H2ta99bTUDS5mvvfba8NrXvrYypnTYvFZZaUXXsLLYQjiGOEgKAQhAAAIQKJQABlahFcttQQACEIAABCBQLoFRBpaMpKOOOqpaxVRf+RRpDDOw9PdVq1ZVh6tfcsklQaur9Nt5553Dq171qrDnnntWq6EGfzKxZJrpIHcdHv+73/0u7L777mHRokXVKiuttmq6jl/84hfhox/9aLj44ovDTTfdVJ3RpTOxdEbWXnvttVpZGFjlapk7gwAEIAABCLQlgIHVlhTpIAABCEAAAhCAAAQgAAEIQAACEIAABLIQwMDKgp1CIQABCEAAAhCAAAQgAAEIQAACEIAABNoSwMBqS4p0EIAABCAAAQhAAAIQgAAEIAABCEAAAlkIYGBlwU6hEIAABCAAAQhAAAIQgAAEIAABCEAAAm0JYGC1JUU6CEAAAhCAAAQgAAEIQAACEIAABCAAgSwEMLCyYKdQCEAAAhCAAAQgAAEIQAACEIAABCAAgbYEMLDakiIdBCAAAQhAAAIQgAAEIAABCEAAAhCAQBYCGFhZsFMoBCAAAQhAAAIQgAAEIAABCEAAAhCAQFsCGFhtSZEOAhCAAAQgAAEIQAACEIAABCAAAQhAIAsBDKws2CkUAhCAAAQgAAEIQAACEIAABCAAAQhAoC0BDKy2pEgHAQhAAAIQgAAEIAABCEAAAhCAAAQgkIUABlYW7BQKAQhAAAIQgAAEIAABCEAAAhCAAAQg0JYABlZbUqSDAAQgAAEIQAACEIAABCAAAQhAAAIQyEIAAysLdgqFAAQgAAEIQAACEIAABCAAAQhAAAIQaEsAA6stKdJBAAIQgAAEIAABCEAAAhCAAAQgAAEIZCGAgZUFO4VCAAIQgAAEIAABCEAAAhCAAAQgAAEItCWAgdWWFOkgAAEIQAACEIAABCAAAQhAAAIQgAAEshDAwMqCnUIhAAEIQAACEIAABCAAAQhAAAIQgAAE2hLAwGpLinQQgAAEIAABCEAAAhCAAAQgAAEIQAACWQhgYGXBTqEQgAAEIAABCEAAAhCAAAQgAAEIQAACbQlgYLUlRToIQAACEIAABCAAAQhAAAIQgAAEIACBLAQwsLJgp1AIQAACEIAABCAAAQhAAAIQgAAEIACBtgQwsNqSIh0EIAABCEAAAhCAAAQgAAEIQAACEIBAFgIYWFmwUygEIAABCEAAAhCAAAQgAAEIQAACEIBAWwIYWG1JkQ4CEIAABCAAAQhAAAIQgAAEIAABCEAgCwEMrCzYKRQCEIAABCAAAQhAAAIQgAAEIAABCECgLQEMrLakSAcBCEAAAhCAAAQgAAEIQAACEIAABCCQhQAGVhbsFAoBCEAAAhCAAAQgAAEIQAACEIAABCDQlgAGVltSpIMABCAAAQhAAAIQgAAEIAABCEAAAhDIQgADKwt2CoUABCAAAQhAAAIQgAAEIAABCEAAAhBoSwADqy0p0kEAAhCAAAQgAAEIQAACEIAABCAAAQhkIYCBlQU7hUIAAhCAAAQgAAEIQAACEIAABCAAAQi0JYCB1ZYU6SAAAQhAAAIQgAAEIAABCEAAAhCAAASyEMDAyoKdQiEAAQhAAAIQgAAEIAABCEAAAhCAAATaEsDAakuKdBCAAAQgAAEIQAACEIAABCAAAQhAAAJZCGBgZcFOoRCAAAQgAAEIQAACEIAABCAAAQhAAAJtCWBgtSVFOghAAAIQgAAEIAABCEAAAhCAAAQgAIEsBDCwsmCnUAhAAAIQgAAEIAABCEAAAhCAAAQgAIG2BDCw2pIiHQQgAAEIQAACEIAABCAAAQhAAAIQgEAWAhhYWbBTKAQgAAEIQAACEIAABCAAAQhAAAIQgEBbAhhYbUmRDgIQgAAEIAABCEAAAhCAAAQgAAEIQCALAQysLNgpFAIQgAAEIAABCEAAAhCAAAQgAAEIQKAtgf8P0Cz10KPrpRs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png;base64,iVBORw0KGgoAAAANSUhEUgAABLAAAALmCAYAAABSJm0fAAAgAElEQVR4XuzdDdRdVX0n/h1IwQCBksiLSAhW0iBVMINSLIKjmKRjUWpRUELAlkCwvDjRmQxLZQnitApKypvTIGghBJAioII1vFgZhkK0jFAqI/+gJiggYEASeUkKyX/tM/OkIcmTfZ/z3P2cc/f93LW6tGSf3z7ns7+ck/Pz3HNHrV27dm3wIUCAAAECBAgQIECAAAECBAgQINBSgVEaWC1dGbtFgAABAgQIECBAgAABAgQIECBQCWhgCQI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DQwJIBAgQIECBAgAABAgQIECBAgACBVgtoYLV6eewcAQIECBAgQIAAAQIECBAgQICABpYMECBAgAABAgQIECBAgAABAgQItFpAA6vVy2PnCBAgQIAAAQIECBAgQIAAAQIENLBkgAABAgQIECBAgAABAgQIECBAoNUCGlitXh47R4AAAQIECBAgQIAAAQIECBAgoIElAwQIECBAgAABAgQIECBAgAABAq0W0MBq9fLYOQIECBAgQIAAAQIECBAgQIAAAQ0sGSBAgAABAgQIECBAgAABAgQIEGi1gAZWq5fHzhEgQIAAAQIECBAgQIAAAQIECGhgyQABAgQIECBAgAABAgQIECBAgECrBTSwWr08do4AAQIECBAgQIAAAQIECBAgQEADSwYIECBAgAABAgQIECBAgAABAgRaLaCB1erlsXMECBAgQIAAAQIECBAgQIAAAQIaWDJAgAABAgQIECBAgAABAgQIECDQagENrFYvj50jQIAAAQIECBAgQIAAAQIECBBofQNr4cKF4f777+/KSu23335hxowZ62o9++yz4eKLLw6/+c1vqn82bdq08O53v7src+Uq8sADD4QFCxZU5V/1qleFWbNmhT322GPY0+WqO+wdU4AAAQIECBAgQIAAAQIECBDoewENLA2s6l8CDay+PxcAIECAAAECBAgQIECAAAECrRXQwNLA0sBq7b+edowAAQIECBAgQIAAAQIECBCIAj3VwNpmm22qr/mNGTOm1urtuOOOYc8991y3ra8Q/jujJ7BqRcpGBAgQIECAAAECBAgQIECAwAgI9FQD63d/93fDySefHHbYYYeu0PRiA6srB76JIhpYuWTVJUCAAAECBAgQIECAAAECBIYroIHVY18hHO6CD7a9BlYuWXUJECBAgAABAgQIECBAgACB4QpoYGlgVRnSwBruv0q2J0CAAAECBAgQIECAAAECBHIJaGBpYGlg5fq3S10CBAgQIECAAAECBAgQIECgKwIaWENsYK1duzb86le/CnfeeWd4+OGHw4oVK8KaNWvCqFGjwvbbbx9e97rXhQMPPLB6WfwWW2yx2UW67bbbwi233FKN2W+//cKMGTPC448/Hm666abw85//PLz88stVzT/4gz8I73znO6t3fw31Sam4b0uXLg3/63/9r6rmc889V803duzY8IY3vKGqO378+CHXjTWeeeaZ8KMf/Sj867/+a1i+fHl44YUX1h3vtttuG+JL89/61reGKVOmhFe96lVdCawiBAgQIECAAAECBAgQIECAQP8JaGANoYH1xBNPhGuuuSY8+uijyaS89rWvDUceeWR4zWteM+jYDRtYsYl17bXXhhdffHGjbQ477LBwyCGHDKnRFJtKV111VfjFL34x6D7EJltsYu2yyy7V2PiJzaZZs2aFPfbYY5PbxabdN77xjfCTn/wkxIZe6vM7v/M71a9HHnzwwcmmXqqWPydAgAABAgQIECBAgAABAgT6T0ADq8MGVnzKaLDm0mCxiY2bD37wg+HNb37zJoes38CKja74dFRsDm34iU9enXTSSUN6UuqRRx4Jf/d3fxd++9vfJlMdnx6L8z/22GPJBtbTTz8dLr300vDrX/86WXf9AXGO9773veHtb3/7kLYzmAABAgQIECBAgAABAgQIECCggdVBA2vZsmXha1/7Wnj++efXJSY+YTV16tQwadKkEBtV//Zv/xbiuNtvvz387Gc/W/dk0jbbbBP+/M//PEycOHGjtK3fwBr4w9/93d8Nf/ZnfxZ+//d/v6oRv/4XG0ux8RObQJ18hXDlypVh/vz54cknn3zF/sanuOJXG7fccsuqWfbDH/4wfP/733/FccUNBnsCKz4Zdvnll4ef/vSnVd24P3E/4xNcEyZMqBziJ36V8KGHHgrf/e53Q2x4DXx22mmnMHv27OprkT4ECBAgQIAAAQIECBAgQIAAgU4FeqqB1elBbTgufn3t3e9+90abP/vss+HiRAMrNm2++tWvVo2kgabNO97xjjB9+vSqEbThJ75z6nvf+16Izan43+MnNrviV/Lie6HW/2zYwNpuu+3CX/zFX4Tdd9990EPtpIG1Yd3/8B/+QzjiiCPWNZjWL/7UU09Vzbn1n6garIH14IMPhgULFlTv5oqf/fffP3zgAx/YpEP889jIig2v2NCLn+j1kY98JEyePLnuUtqOAAECBAgQIECAAAECBAgQ6EMBDaxEA2vDpk38OuBRRx01aNMmZig+OXXDDTeEe+65p4pUfFIpvg8rNnw218A64IADqkZTHD/YJ9XAil8Z/Nu//dt1T18N1jxbv35szsUm3cC7tzbVwIpNq4ULF1YvbI+f9b/WuLl/bzb0mzlzZnjTm97Uh/+qOWQCBAgQIECAAAECBAgQIECgroAG1mYaWLERdfXVV4f77ruv8o1fBzzxxBPDbrvtlvSOL1CPjaT4lFf8xK8axqePBr5mF//Z+k9KxabVscceW/3i4OY+qQZW/OpefPfVwFNS8R1c8ZcAN/fZsDm1qQbWqlWrqq8bxvq/+c1vqv2MX3XcXLMtzhnfxRXfmTXQHDv88MPDQQcdlPQzgAABAgQIECBAgAABAgQIECAwINBTDazYQIpfBxwzZsyQVjC+oHzXXXfdaJvUVwjjO6++8pWvrPvVwU01oQbbkdj8uvLKK6t3VsVPfLfVySefXD25NPBZv4EVj+mEE07Y7NcH43apBtb6NeNXFuM7pzZ17Bvud3wf1t///d9X/zj1K4RDwd+wgTXY1zmHUtNYAgQIECBAgAABAgQIECBAoL8EeqqBtakm0HCWK9XAiu+Fik9RDfwy4CGHHBLii9A7/azfTNpUU2j9P+/02FINrPg1v/vvv7/axZ133rn69cL4bq3UZ/1G03AbWPHdV7Hej3/84/B//s//WfcUWtwHDazUSvhzAgQIECBAgAABAgQIECBAYEMBDazNfIVwuE8Prd9sil8djC9of/3rX79uDbrdwIq/hBi/PrhkyZJqjviLg3HO2JBKfeLXAuML7WNTr5MGVnzCLDb24vuz4q8vxmbf448/Xv264UsvvTTodBpYqZXw5wQIECBAgAABAgQIECBAgIAG1noCqSewutnAitNu+ALzbjewNvzFxKE0sNa32FwDK/6y4v/+3/87fOc73wnxhfFD/WhgDVXMeAIECBAgQIAAAQIECBAgQMATWBmfwIovf7/qqquqlI3EVwiH8wRWJw2s+NXABQsWhIcffnjQf3PiS9233377sMcee4TJkyeH+B6ur3/96+te4q6B5aRDgAABAgQIECBAgAABAgQIDFVAA2szDaz1v1YXYXvtHVjjxo0Lf/mXf1k1lFKfX/7yl9UL62OTalPNtvhLhdddd124995715UaPXp09euKe++9d5g4cWL1gvr4ov31f5lwuE+xpfbbnxMgQIAAAQIECBAgQIAAAQLlC2hgbaaBNZxfIYwNn/i00oMPPlilKPUrhN16ifs//uM/hn/4h3+o5uzkXVYDEX/ooYeq92fF/d7Udj//+c/DZZddFlavXl1tEn/Z8Ljjjgvjx4/f7L8l8f1Ycbv49cb48QRW+ScVR0iAAAECBAgQIECAAAECBLotoIG1mQZWfFH51VdfHeJXAeMnPl104oknht122y25DsuXL69+wTB+NS9+4pNKH/nIR0J8mfvAp9vvwIp1f/rTn4avfvWrIX6dMH7irybGJ8c294nH+Y1vfCP84Ac/qIZtqoG1fmMsPmF1zDHHhDe96U1Jh7vuuit885vfXDdOAytJZgABAgQIECBAgAABAgQIECCwgYAG1mYaWNEqPkEVn6SKTybFz5vf/OZw1FFHhS233HLQMMWG0A033BDuueeedWM21UjK0cCKXwGMXwWMXwmMn/g1whNOOGGzT0o99dRTYf78+dWvCg7WwFp/Xzf1i4qbwoi/SHjppZeGRx99VAPLqYcAAQIECBAgQIAAAQIECBCoLaCBlWhgbfjLfvHpo3e84x1h+vTpm2xixV/p+973vhdiwyf+9/jZeeedw+zZs8PYsWNfsVA5GlhxgvgkVXyiKjbS4ud1r3td9XW/+ATZhp/YtIoNuvhVv4HPpp7A2vBJqj/8wz8M73//+8MWW2yxyfDFuvEF9j/72c9e8eeewKr976oNCRAgQIAAAQIECBAgQIBA3wpoYCUaWDEZsbnzta99LcR3Yg18Xvva14apU6dWXw2MTyTFr+zFcbfffnvVtBloHsUXnR955JHVk1sbfnI1sOLTYldeeWX48Y9/vG7K+I6t2Dx64xvfWH1FMD6pFb8auWjRolccV9xgUw2sxx57LFxyySXrxsZG3r777hve/e53h5122qlqZMV5n3zyyXD33XdXtQfee7X+ccfxcT98CBAgQIAAAQIECBAgQIAAAQKdCmhgddDAipj/+q//Gq699tpNNmUGw46Nrfe9733hgAMOeMUv8w2Mz9XAivVjs+3yyy8P8eXrnXziVw3jNrHptKkGVmzIfec73wl33HFHJ+WqMbHJtddee4WVK1eGX/3qV9U/22+//cKMGTM6rmEgAQIECBAgQIAAAQIECBAgQEADq8MGVozKE088Ea655ppXvNNpsAjFJ7Tik1evec1rBk1ZzgZWnHTVqlXhpptuCj/84Q/XfZ1xUzvze7/3e+FP/uRPqq8S/uY3vxn01wvjE1Y333xz+Kd/+qfN1otzxCe+/viP/7h68iy+D2zx4sXV1NElvpNrU19n9K8jAQIECBAgQIAAAQIECBAgQGBTAhpYQ2hgRcD4XqtHHnmkes/Uww8/XL34PP6z+BW67bffvnri6OCDDw677rrrJp+6Wn8RcjewBuaKjbf45NSSJUuq/Y1PU40ZM6ZqJv3RH/1R2GeffaqnpC7+fxabegJr/f3eVL34tNW2224b9txzzxDfjxW/WjnwfqwHHnig+kpjnDe+/H7mzJnVnD4ECBAgQIAAAQIECBAgQIAAgU4EWt/A6uQgjCFA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3LV1ZAQIECBAgAABAgQIECBAgACBIgQ0sIpYRgdBgAABAgQIECBAgAABAgQIEChXQAOrh9Z26dKl4cILLww333xzeOihh8KUKVPCkUceGY4//viw0047DflIYr0LLrggXH/99WHZsmVh8uTJ4Zhjjgl/8Rd/EXbbbbch17MBAQIECBAgQIAAAQIECBAgQCCHgAZWDtUMNe+7775w0kknhcWLF1eNpgkTJoQlS5ZUjadp06aFiy66KEyaNKnjme+4445w3HHHrWtcTZw4sfrvsTG23377hf/xP/5HeNvb3tZxPQMJECBAgAABAgQIECBAgAABArkENLByyXax7lNPPRVmz54dbrvttjBv3ryq8TR69Ojw3HPPhXPPPTecddZZ4ZRTTgnnnHNOGDNmTHLmxx9/PBx77LFVMyzWi09dbb311mHVqlXhkksuCZ/61KfCH//xH4f58+eHHXfcMVnPAAIECBAgQIAAAQIECBAgQIBATgENrJy6Xaodv+J3xBFHhNNOO61qUsVm08BnxYoV4dRTTw233npruPHGG8MBBxyQnDWOjU9tbares88+G04++eTwrW99K9xyyy3hwAMPTNYzgAABAgQIECBAgAABAgQIECCQU0ADK6duF2qvXr06nH766dWTUrGhNHXq1I2qXnHFFdVTWeedd16YM2dOctaFCxdWT1199rOfDWecccYrxr/00kvVE1ixUXbddddVjTMfAgQIECBAgAABAgQIECBAgECTAhpYTep3MPczzzwTZs6cGR555JFw7bXXhr333nujre66667w9re/vfqaYWx0pb5GGMf/p//0n8L73ve+cPHFF4cddthhXc04X3wp/D333BO+/e1vh/3337+DvTSEAAECBAgQIECAAAECBAgQIJBPQAMrn21XKscXqx999NFVrauuuirEl61v+IkvXj/qqKPCrrvuGuLTVePHj9/s3PHdWXPnzg1f/vKXw2c+85nwsY99rHrXVXw3VnyK64tf/OKQ3qnVlQNVhAABAgQIECBAgAABAgQIECAwiIAGVsuj0UlzqpMxGx5mbGLFXxqMXyNcuXLluj8eN25c+PSnP1394mHqSa6W09k9AgQIECBAgAABAgQIECBAoBABDayWL2QnzalOxqx/mGvWrKle+H7mmWeGBx54IEyZMiXstNNOIT7tFWu99a1vDZ///OfDO9/5zjBq1KghC917771D3sYGBAgQIECAAAECBAgQIECAQDsE2vg6IQ2sdmRj0L3opDnVyZj1J7jmmmvCiSeeGPbZZ59w4YUXhre85S1Voyo2tm6//fbwX//rfw2/+c1vwuWXXx7e8Y53DFlIA2vIZDYgQIAAAQIECBAgQIAAAQKtEdDAas1S9M6OPPbYY2HGjBnVDsf3W+22224b7fxAA2v33XcPCxYsqN5nNdhn/Ze0X3nlleFd73rXRkPjrx1+4AMfqH6B8KKLLgrbbrtt74DZUwIECBAgQIAAAQIECBAgQKA4AU9gtXxJu/0rhAPNrviVwfhS+PifG34GmmarV68e9MXxLWezewQIECBAgAABAgQIECBAgEBBAhpYLV/M2EQ6/fTTw7x580J8Mmrq1Kkb7fH8+fOrl67HXxCcM2fOZo9oKA2s+HL3+HXDvfbaq+VKdo8AAQIECBAgQIAAAQIECBAoWUADqwdW9/rrr6++znfaaaeFc845J2y99dbr9nrFihXh1FNPDbfeemv1YvYDDjhgs0f07LPPhlmzZoVFixaF6667LkybNm2j8QNfIZw+fXq49NJLww477NADSnaRAAECBAgQIECAAAECBAgQKFVAA6sHVvapp54Ks2fPDrfddlv1JNYxxxxTNbGee+65cO6554azzjqr+vP4Z2PGjEke0fovcf+bv/mbqum1xRZbVC9x/8EPfhD+83/+z+HBBx+s3qd1+OGHJ+sZQIAAAQIECBAgQIAAAQIECBDIKaCBlVO3i7Xvvvvu8NGPfjTcf//9YfLkyWHChAlhyZIlYdmyZdVTVPFl65MmTXrFjPGl77HZtWFz66WXXqqaXWeffXaIXxOcMmVK9S6s2Cj70Y9+FMaOHRvOOOOM6uuIo0eP7uJRKEWAAAECBAgQIECAAAECBAgQGLqABtbQzRrbYunSpeHCCy8MN998c4jvsoqNpyOPPDIcf/zxm3wZ+2ANrHgA8WmrxYsXh8suu6x6sis2wmJj7OCDDw6nnHJK2HfffcOoUaMaO1YTEyBAgAABAgQIECBAgAABAgQGBDSwZIE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OJaRPcAACAASURBV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4+dI0CAAAECBAgQIECAAAECBAgQ0MCSAQIECBAgQIAAAQIECBAgQIAAgVYLaGC1ennsHAECBAgQIECAAAECBAgQIECAgAaWDBAgQIAAAQIECBAgQIAAAQIECLRaQAOr1ctj5wgQIECAAAECBAgQIECAAAECBDSwZIAAAQIECBAgQIAAAQIECBAgQKDVAhpYrV4eO0eAAAECBAgQIECAAAECBAgQIKCBJQMECBAgQIAAAQIECBAgQIAAAQKtFtDAavXy2DkCBAgQIECAAAECBAgQIECAAAENLBkgQIAAAQIECBAgQIAAAQIECBBotYAGVquXx84RIECAAAECBAgQIECAAAECBAhoYMkAAQIECBAgQIAAAQIECBAgQIBAqwU0sFq9PHaOAAECBAgQIECAAAECBAgQIEBAA0sGCBAgQIAAAQIECBAgQIAAAQIEWi2ggdXq5bFzBAgQIECAAAECBAgQIECAAAECGlgyQIAAAQIECBAgQIAAAQIECBAg0GoBDaxWL88rd27p0qXhwgsvDDfffHN46KGHwpQpU8KRRx4Zjj/++LDTTjsN+Uiee+65cMUVV4Svf/3r4Y477ghjx44Nhx56aDjppJOq/xw9evSQa9qAAAECBAgQIECAAAECBAgQINBtAQ2sbotmqnffffdVjaXFixeHyZMnhwkTJoQlS5aEZcuWhWnTpoWLLrooTJo0qePZn3jiiTB79uzwzW9+M4wbNy7st99+4YUXXgj33HNPVePzn/98+MQnPqGJ1bGogQQIECBAgAABAgQIECBAgEAuAQ2sXLJdrPvUU09VzabbbrstzJs3Lxx33HFVYyk+QXXuueeGs846K5xyyinhnHPOCWPGjEnOHLebO3du+PKXvxxOP/308MlPfrJ6+mrt2rXhn//5n8Opp54aHnzwwXDDDTdUT2L5ECBAgAABAgQIECBAgAABAgSaFNDAalK/w7mvv/76cMQRR4TTTjutalJtvfXW67ZcsWJF1XC69dZbw4033hgOOOCAZNXbb789vP/976/+L34lcfvtt3/FNnG+j3zkI+HMM88MH//4x5P1DCBAgAABAgQIECBAgAABAgQI5BTQwMqp24Xaq1evrp6Sik9e3XLLLWHq1KkbVY3vsYpPZZ133nlhzpw5m5315ZdfDmeccUb467/+60HrdWG3lSBAgAABAgQIdFXg4SfWhGvu/rdwz8MvhxdWr+1qbcWGJjBmq1HhwL22DB962++EvXbZYmgb9+ho+WvPwvVj/tqjb08INCuggdWsf3L2Z555JsycOTM88sgj4dprrw177733Rtvcdddd4e1vf3v1NcPY6Nrc1wgH6sX/vOqqq8LEiROT+2AAAQIECBAgQKBJgdg8OO3yF8Kql5rcC3NvKLD16BAuOG5M8U0s+Wtn9vslf+3Ut1cEmhHQwGrGveNZ40vajz766Gr8YA2n+IuERx11VNh1113DwoULw/jx4wet//DDD4cPfehD4XWve1245JJLqsbY+eefX73MPX6mT59efSXxwAMPDKNGjep4Pw0kQGBkBPwvwCPj3Mks/fi/AMtfJ8kYmTH9lr/P3bgq/OODulcjk66hzfLOfUaHT//pv7/eYmhb98Zo+WvvOvVD/tqrb88IjLyABtbImw9pxk6aU52MGZh0YOyUKVOqXzP8q7/6q7DbbrtVT2LFl8X/6Ec/ql7oHv95/NXD+LJ4HwIE2iHgfwFuxzpsuBf98r8Ay5/8NSlw2Bef97XBJhdgM3PHZupN/2Wblu5dd3ZL/rrjmKNKP+Qvh5uaBHpVQAOr5SvXSXOqkzEDh3nPPfeEadOmhZUrV1ZNq8997nPhgx/8YPVi+DVr1oR/+Id/CJ/4xCfCY489Fq677rpq7FA/995771A3MZ4AgQ4EFt6/W7j/V6/80YUONjNkBAT223VFmLHfYyMwU3NTyF9z9qmZ+yF/cxdt/AqFlIs/HzmBc6b/ZOQma2Am+WsAfQhTlp6/SPHYileFf/z5uPCTX28XVr3UH++dG0IERnTo1qPXhL1f/dvwztc9HXbb/sURnXukJ9t///1HesrkfBpYSaJmB3TSnOpkzMBRxObSe9/73vD444+Hv/mbv6l+2XDDrwrGryEec8wxm/zVw040NLA6UTKGwNAFzrj99/2lZehsI7JF/MvM2Yf+fyMyV1OTyF9T8ul5+yF/GgjpHDQ5ovQGgvw1ma703KXnLzavLl48MfzbGq93Sadh5Eb8zhZrw8l/uKzoJpYG1sjlqZiZ4pNQM2bMqI4nNpbi1/02/Aw0sHbfffewYMGCsOOOOw56/ANjn3/++eoJq3333XejsT/5yU/CkUceWc2VeqdWMdAOhEAPCBz6V8/1wF727y7e/sltiz54+Wv38spfu9en9L2Tv9JXuN3HV3r+zr5xVfi+dwC2MoTewTbyy+IJrJE3H9KM3f4VwoGGWKz79a9/vXoP1oaf+C6s+OL4LbfcUgNrSKtlMIG8AhoIeX2HW730v0DL33ATknd7+cvrq/rmBeRPQpoUKD1/3sHWZLo2P7d3sI382mhgjbz5kGZcvXp1OP3008O8efPCLbfcEqZOnbrR9vPnz69euH7eeeeFOXPmbLZ+fPfVySefHG688cbqfVcHHXTQRuMHnsDaY489kk90DelgDCZAYFgCGgjD4su+cel/gZa/7BEa1gTyNyw+Gw9TQP6GCWjzYQnI37D4bDxMgdLzN0yerm+ugdV10u4XvP7668MRRxyxyXdSrVixIpx66qnh1ltvrZpSBxxwQHIHLrvssjBr1qzwyU9+Mpx11lmv+KXBtWvXhksvvTSceOKJ4Ywzzgif+cxnqiexfAgQaF5AA6H5NdjcHpT+Fxj5k78mBeSvSf303M5/aSMj8gnIXz5bldMCpecvLTCyIzSwRta71mzxK32zZ88Ot912W/UkVnzBevzVwOeeey6ce+65VRMq/nn8szFjxiTnePTRR8PMmTPDP//zP4ezzz67albF7QZ+hTA+obXNNtuEa665ZpPvyEpOYAABAlkE3MBlYe1a0dL/AiN/XYtKlkLyl4VV0Q4F5K9DKMOyCMhfFlZFOxQoPX8dMozYMA2sEaMe3kR33313+OhHPxruv//+6r1VEyZMCEuWLAnLli0L06ZNCxdddFGYNGnSKyYZ+DXBTTW34i8FxkbV4sWLw8SJE6ttly9fHn70ox+FcePGhYsvvjgcddRRG/1C4fCOwtYECAxHQANhOHr5ty39LzDylz9Dw5lB/oajZ9vhCsjfcAVtPxwB+RuOnm2HK1B6/obr0+3tNbC6LZqx3tKlS8OFF14Ybr755hB/TXDKlCnVrwUef/zxYaeddtpo5s01sOLg+GTXFVdcEf7+7/9+XSPrz/7sz8IJJ5wQ9t57b82rjGupNIE6AhoIddRGbpvS/wIjfyOXpTozyV8dNdt0S0D+uiWpTh0B+aujZptuCZSev245dauOBla3JNUhQIBAZgENhMzAwyxf+l9g5G+YAcm8ufxlBlZ+swLyJyBNCshfk/rmLj1/bVthDay2rYj9IUCAwCACGgjtjkbpf4GRP/lrUkD+mtRPz+38lzYyIp+A/OWzVTktUHr+0gIjO0IDa2S9zUaAAIHaAm7gatONyIal/wVG/kYkRrUnkb/adDbsgoD8dQFRidoC8lebzoZdECg9f10g6moJDayucipGgACBfAIaCPlsu1G59L/AyF83UpKvhvzls1U5LSB/aSMj8gnIXz5bldMCpecvLTCyIzSwRtbbbAQIEKgtoIFQm25ENiz9LzDyNyIxqj2J/NWms2EXBOSvC4hK1BaQv9p0NuyCQOn56wJRV0toYHWVUzECBAjkE9BAyGfbjcql/wVG/rqRknw15C+frcppAflLGxmRT0D+8tmqnBYoPX9pgZEdoYE1st5mI0CAQG0BDYTadCOyYel/gZG/EYlR7UnkrzadDbsgIH9dQFSitoD81aazYRcESs9fF4i6WkIDq6ucivWDwMNPrAnX3P1v4Z6HXw4vrF7bD4fc2mMcs9WocOBeW4YPve13wl67bNHa/ezWjmkgdEsyT53S/wIjf3ly062q8tctSXXqCMhfHTXbdEtA/rolqU4dgdLzV8ck5zYaWDl11S5OIDavTrv8hbDqpeIOracPaOvRIVxw3Jjim1gaCO2Oael/gZE/+WtSQP6a1E/P7fyXNjIin4D85bNVOS1Qev7SAiM7QgNrZL3N1uMCn7txVfjHB3Wv2riM79xndPj0n27dxl3r2j65gesaZZZCpf8FRv6yxKZrReWva5QK1RCQvxpoNumagPx1jVKhGgKl568GSdZNNLCy8ipemsBhX3ze1wZbuqjx64Q3/ZdtWrp33dktDYTuOOaqUvpfYOQvV3K6U1f+uuOoSj0B+avnZqvuCMhfdxxVqSdQev7qqeTbSgMrn63KBQq4gWv3opZ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prYNVzs1WfCriBa/fCl34BkT/5a1JA/prUT8/t/Jc2MiKfgPzls1U5LSB/aSMj8gmUnr98cvUqa2DVc7NVnwq4gWv3wpd+AZE/+WtSQP6a1E/P7fyXNjIin4D85bNVOS0gf2kjI/IJlJ6/fHL1Kmtg1XOzVZ8KuIFr98KXfgGRP/lrUkD+mtRPz+38lzYyIp+A/OWzVTktIH9pIyPyCZSev3xy9Sr3TAPrmWeeCddee22YPn16mDhxYhg1alS9I7YVgWEIuIEbBt4IbFr6BUT+RiBEw5hC/oaBZ9NhC8jfsAkVGIaA/A0Dz6bDFpC/YRMqMAyB0vM3DJosm/ZMA2v58uVhxowZYdGiReHggw8OJ5xwQtXM2nnnnbPAKEpgUwIaCO3ORekXEPmTtAVkowAAIABJREFUvyYF5K9J/fTczn9pIyPyCchfPluV0wLylzYyIp9A6fnLJ1evcs80sFatWhW+9a1vhSuuuCLcdNNN1dGOHTs2HHrooeHEE08M//E//scwZsyYegq2ItChgBu4DqEaGlb6BUT+GgpWh9PKX4dQhmURkL8srIp2KCB/HUIZlkVA/rKwKtqhQOn565BhxIb1TANrfZEnn3wy3HjjjeHKK68Md955Z/VH48aNCzNnzqye0poyZUoYPXr0iCGaqH8ENBDavdalX0DkT/6aFJC/JvXTczv/pY2MyCcgf/lsVU4LyF/ayIh8AqXnL59cvco92cAaONS1a9eGX/7yl+H6668Pl112WXjggQeqP5o8eXI45phjqv/zvqx6wbDVpgXcwLU7GaVfQORP/poUkL8m9dNzO/+ljYzIJyB/+WxVTgvIX9rIiHwCpecvn1y9yj3dwFr/kNesWRN+8YtfhO985zvha1/7WvjhD39Y/XF8X9ZJJ50UDjvssLD99tvXU7IVgf8n4Aau3VEo/QIif/LXpID8Namfntv5L21kRD4B+ctnq3JaQP7SRkbkEyg9f/nk6lUuooE18CRWfDfWN77xjXD77bdvpBGfyvrMZz4TPvjBD/p6Yb2s2CqE4Aau3TEo/QIif/LXpID8Namfntv5L21kRD4B+ctnq3JaQP7SRkbkEyg9f/nk6lXu2QZWbFo98cQT1Yvd138X1vovdj/kkEMqle9///vhrLPOqp7KuuSSS8KsWbPCqFGj6onZqq8F3MC1e/lLv4DIn/w1KSB/Teqn53b+SxsZkU9A/vLZqpwWkL+0kRH5BErPXz65epV7roEVX+C+aNGicPnll7/iSav4VcETTjghTJ8+Pey8884bafzLv/xL+NCHPhT+4A/+IFx66aVhhx12qCdmq74WcAPX7uUv/QIif/LXpID8Namfntv5L21kRD4B+ctnq3JaQP7SRkbkEyg9f/nk6lXumQbWihUrwpw5c8JXv/rVdUc6lJe1L1++vPqFwvhZuHBhGD9+fD0xW/W1gBu4di9/6RcQ+ZO/JgXkr0n99NzOf2kjI/IJyF8+W5XTAvKXNjIin0Dp+csnV69yzzSwBhpQ8WuAM2fOrJpRU6ZM6fh9Vr/61a+qrxq+9rWvDUcccUTYaqut6onZqq8F3MC1e/lLv4DIn/w1KSB/Teqn53b+SxsZkU9A/vLZqpwWkL+0kRH5BErPXz65epV7poH129/+NjzwwAPhzW9+cxgzZky9o7UVgWEKuIEbJmDmzUu/gMhf5gANs7z8DRPQ5sMSkL9h8dl4mALyN0xAmw9LQP6GxWfjYQqUnr9h8nR9855pYK1/5I8++mhYunRpOOigg9b949WrV4evfOUr1fuv3vOe94Rtt92261gKEtBAaHcGSr+AyJ/8NSkgf03qp+d2/ksbGZFPQP7y2aqcFpC/tJER+QRKz18+uXqVe6qBFX958Otf/3o4+eSTwwc/+MEwb968dU9jrVy5svrnCxYsCG9961vDBRdcEA488MB6KrYiMIiAG7h2R6P0C4j8yV+TAvLXpH56bue/tJER+QTkL5+tymkB+UsbGZFPoPT85ZOrV7mnGlh33XVX9e6r2Kz6b//tv4VTTz11XQNr1apV4Qc/+EG49tprq18o3Geffapm1qRJk+rJ2IrAJgTcwLU7FqVfQORP/poUkL8m9dNzO/+ljYzIJyB/+WxVTgvIX9rIiHwCpecvn1y9yj3TwHr55ZfDGWecEf7u7/6uehn7u971rk0ecXxK6+qrrw4nnXRSmDt3bvjUpz4VRo0aVU/HVgQ2EHAD1+5IlH4BkT/5a1JA/prUT8/t/Jc2MiKfgPzls1U5LSB/aSMj8gmUnr98cvUq90wD65lnnql+fXDcuHHh4osvDmPHjh30iJ999tkwa9as6s8vvfTSsMMOO9TTsRUBDayeykDpFxANhHbHUf7avT6l7538lb7C7T4++Wv3+pS+d/JX+gq3+/hKz1/b9HumgbV8+fLq64N77rnnK959tSnQF154IcyZM6d60fvChQvD+PHj2+Zuf3pUQAOh3QtX+gVE/uSvSQH5a1I/PbfzX9rIiHwC8pfPVuW0gPyljYzIJ1B6/vLJ1avcMw2sgZe0P/XUU9W7rV796lcPesTxaa3jjz8+bLfddsmnteqx2apfBdzAtXvlS7+AyJ/8NSkgf03qp+d2/ksbGZFPQP7y2aqcFpC/tJER+QRKz18+uXqVe6aBFd9tFX918BOf+ET1Hqz4dcIttthio6P2Dqx6QbBVZwJu4DpzampU6RcQ+WsqWZ3NK3+dORmVR0D+8riq2pmA/HXmZFQeAfnL46pqZwKl568zhZEb1TMNrEiyZMmSqnH14IMPhuOOO676769//evXaT3++OPVLxDOnz/frxCOXIb6aiYNhHYvd+kXEPmTvyYF5K9J/fTczn9pIyPyCchfPluV0wLylzYyIp9A6fnLJ1evck81sOIh/s//+T/DiSeeGB566KFBj3jy5MnhkksuCYccckg9FVsRGETADVy7o1H6BUT+5K9JAflrUj89t/Nf2siIfALyl89W5bSA/KWNjMgnUHr+8snVq9xzDax4mPGF7ldffXW47rrrwh133LHuyN/xjneE9773veHYY48NO+20Uz0RWxHYjIAbuHbHo/QLiPzJX5MC8tekfnpu57+0kRH5BOQvn63KaQH5SxsZkU+g9Pzlk6tXuScbWPUO1VYEhi/gBm74hjkrlH4Bkb+c6Rl+bfkbvqEK9QXkr76dLYcvIH/DN1ShvoD81bez5fAFSs/f8IW6W0EDq7ueqhUuoIHQ7gUu/QIif/LXpID8Namfntv5L21kRD4B+ctnq3JaQP7SRkbkEyg9f/nk6lXuuQbWmjVrqpe5xxe2D/b56U9/Gh577LHws5/9LHzxi18M48ePr6djKwIbCLiBa3ckSr+AyJ/8NSkgf03qp+d2/ksbGZFPQP7y2aqcFpC/tJER+QRKz18+uXqVe6qB9dxzz4VPfepT4fzzz+/oaKdPnx4WLlyogdWRlkGdCLiB60SpuTGlX0Dkr7lsdTKz/HWiZEwuAfnLJatuJwLy14mSMbkE5C+XrLqdCJSev04MRnJMTzWwYjPqmGOOCePGjQt/8id/Evbaa69w/fXXh+222y5MmzYt/PjHPw6LFy8Oy5YtC1/4whfCUUcdFSZMmBC22GKLkTQ1V8ECGgjtXtzSLyDyJ39NCshfk/rpuZ3/0kZG5BOQv3y2KqcF5C9tZEQ+gdLzl0+uXuWeaWC9+OKL4ROf+ES44YYbwpVXXhne9a53hZdffjmcccYZ4e67766etNptt93Cr371qzBnzpywatWqMH/+/KJ+jXDp0qXhwgsvDDfffHN46KGHwpQpU8KRRx4Zjj/++K4c5/e+972qQfjRj360cvXZWMANXLtTUfoFRP7kr0kB+WtSPz2381/ayIh8AvKXz1bltID8pY2MyCdQev7yydWr3DMNrOXLl4cZM2aEsWPHhksvvTTssMMO1RFfccUV4fTTTw/f/va3w/7771/9s3/5l38JH/rQh6qGV2zulPC57777wkknnVQ9YTZ58uTqybL4LrD4tFl8+uyiiy4KkyZNqn2osTkWm1d33XVX+OxnP6uBNYikG7jaERuRDUu/gMjfiMSo9iTyV5vOhl0QkL8uICpRW0D+atPZsAsC8tcFRCVqC5Sev9owmTbsuQbWnnvuGebNmxfGjBlTkcSGy9vf/vbwzW9+M7zvfe+r/tnKlSvDySefXDW7vvSlL4VXvepVmfhGpuxTTz0VZs+eHW677bbq2I877rgwevToEN8Jdu6554azzjornHLKKeGcc85Z5zKUPYt15s6dG7785S9Xm2lgDa6ngTCUZI382NIvIPI38pkayozyNxQtY7stIH/dFlVvKALyNxQtY7stIH/dFlVvKAKl528oFiMxtmcaWM8++2yYNWtW9UL29RtY8at08V1X8WtvsckTPy+88EL1NcL4VFEJL3GP7/k64ogjwmmnnVY1qbbeeut12VixYkU49dRTw6233hpuvPHGcMABBwwpN2vXrg1XX3115RWf5Ipfz9TA0sAaUohaNLj0C4gGVovCtoldkb92r0/peyd/pa9wu49P/tq9PqXvnfyVvsLtPr7S89c2/Z5pYK1evbr6quA//dM/VQ2X173udZXlY489Vn21ML4P6vOf/3zYaqut1j2B9eSTT/Z8A2vguGPT7pZbbglTp07dKEPxa5TxqazzzjuvakQN5TPwdctDDz20eoItNrE0sDSwhpKhNo0t/QKigdWmtG28L/LX7vUpfe/kr/QVbvfxyV+716f0vZO/0le43cdXev7apt8zDawIN/Ak0oc//OHqa3Ovf/3rq5e1x6bNPffcExYsWBDe+MY3httvvz0ce+yx1S8Vnn/++WGbbbZpm3vH+/PMM8+EmTNnhkceeSRce+21Ye+9995o24GvUcYn0NZ/Oi01Sawdt/n1r39d2cUn1uLXMTWwNLBS2Wnrn5d+AdHAamvy/u9+yV+716f0vZO/0le43ccnf+1en9L3Tv5KX+F2H1/p+Wubfk81sNZ/V9MHPvCBdS9zj++/ik2e+O6r9T/x63Dx6axe/sSXtB999NHVIVx11VVh4sSJGx3OwNcod911146fOHvppZeq94PFBt/ArzoONMI0sDSwevXfmdIvIBpY7U6m/LV7fUrfO/krfYXbfXzy1+71KX3v5K/0FW738ZWev7bp91QDK+LFJlb8ytyjjz4aPv3pT1cvaI/NmK985SvV///0009XL2//2Mc+Vn3lcNttt22b+ZD2p5PmVCdjNpz0jjvuqL52GN8dFn+tMb4UXgMrvTQaCGmjJkeUfgGRvybTlZ5b/tJGRuQTkL98tiqnBeQvbWREPgH5y2erclqg9PylBUZ2RE81sF5++eWw5ZZbDioUX/T+85//PEyYMCGMGzcujBo1amQ1M8zWSXOqkzHr71ps/sUn1rbffvswf/78sMsuu1R/3K0G1r333ptBoh0l5y7a+Cuc7dgzexEFzpn+k6Ih5K/dyyt/7V6f0vdO/kpf4XYfn/y1e31K3zv5K32F2318Jedv//33bx1+zzSwYvMqfrUtfk3wU5/6VPVrhP3w6aQ51cmYAav4C41z584N3/72t8N1110X3vKWt6xj1MBKJ0oDIW3U5IiSLyDRVf6aTFd6bvlLGxmRT0D+8tmqnBaQv7SREfkE5C+frcppgZLzp4GVXv9BRwy8zDw+WXXxxRdXXxPsh8/AryzGY124cGHYbbfdNjrsgQbW7rvvXr2Mfccdd9wkzdq1a6tfcDzppJOq91/NmjXrFU+pdauBVfK6+ApXu1e39Ed45U/+mhSQvyb103M7/6WNjMgnIH/5bFVOC8hf2siIfAKl5y+fXL3KPfME1kAD6zWveU3P/7LgUJaqm79CGJ++ir/YGL822Mln+vTpHb8UvpN6JYxxA9fuVSz9AiJ/8tekgPw1qZ+e2/kvbWREPgH5y2erclpA/tJGRuQTKD1/+eTqVe6ZBlZ8euiCCy4I8+bNC1/96lfDO9/5ziLecZVattWrV1cvo4/Hfcstt4SpU6dutElsSMWnqs4777yqQTXY58UXXwz//b//9/CDH/xgk0NWrFgR7rnnnjB58uTq1w732GOPcM455wz6RFdq30v8czdw7V7V0i8g8id/TQrIX5P66bmd/9JGRuQTkL98tiqnBeQvbWREPoHS85dPrl7lnmlgrVmzJixfvjxcfvnl1buwDjrooPBHf/RH4Y1vfOOgDZb4C4VTpkwJW2+9dT2dlmx1/fXXhyOOOCKcdtppVUNp/eOJTadTTz013HrrreHGG28MBxxwQO299hXCNJ0buLRRkyNKv4DIX5PpSs8tf2kjI/IJyF8+W5XTAvKXNjIin4D85bNVOS1Qev7SAiM7omcaWLF5NWPGjLBo0aKOhUr5CtxTTz0VZs+eHW677bbqSaxjjjmmamI999xz4dxzzw1nnXVW9efxz8aMGdOxz4YDNbDSdBoIaaMmR5R+AZG/JtOVnlv+0kZG5BOQv3y2KqcF5C9tZEQ+AfnLZ6tyWqD0/KUFRnZEzzSwfvvb34Yrr7wyPPvssx0L7bDDDlWzZ7vttut4m7YOvPvuu8NHP/rRcP/991df8ZswYUJYsmRJWLZsWZg2bVq46KKLwqRJk16x+/Gl7/H4O21uaWClV18DIW3U5IjSLyDy12S60nPLX9rIiHwC8pfPVuW0gPyljYzIJyB/+WxVTguUnr+0wMiO6JkG1siytHO2pUuXhgsvvDDcfPPNIf7yYPx65JFHHhmOP/74sNNOO2200xpY3V9HDYTum3azYukXEPnrZlq6X0v+um+qYucC8te5lZHdF5C/7puq2LmA/HVuZWT3BUrPX/fFhldRA2t4frbuMwENhHYveOkXEPmTvyYF5K9J/fTczn9pIyPyCchfPluV0wLylzYyIp9A6fnLJ1evsgZWPTdb9amAG7h2L3zpFxD5k78mBeSvSf303M5/aSMj8gnIXz5bldMC8pc2MiKfQOn5yydXr3LPNLCeeeaZMHfu3PDII490fKR77LFH9at9O+64Y8fbGEhgcwJu4Nqdj9IvIPInf00KyF+T+um5nf/SRkbkE5C/fLYqpwXkL21kRD6B0vOXT65e5Z5pYPXzrxDWW1pb5RBwA5dDtXs1S7+AyF/3spKjkvzlUFWzUwH561TKuBwC8pdDVc1OBeSvUynjcgiUnr8cZsOp2TMNrDVr1lS/QBj/c1OfJ598Mvzyl78M3/rWt8KiRYvC5z//+fD+978/jBo1ajg+tiXwCgENhHYHovQLiPzJX5MC8tekfnpu57+0kRH5BOQvn63KaQH5SxsZkU+g9Pzlk6tXuWcaWJ0e3tq1a8PVV18dzjzzzPC1r30tHHTQQZ1uahyBpIAbuCRRowNKv4DIX6PxSk4uf0kiAzIKyF9GXKWTAvKXJDIgo4D8ZcRVOilQev6SACM8oLgGVvSL78s6/vjjw5577lk9ibXVVluNMKvpShXQQGj3ypZ+AZE/+WtSQP6a1E/P7fyXNjIin4D85bNVOS0gf2kjI/IJlJ6/fHL1KhfZwHrhhRfCnDlzwtKlS8PChQvD+PHj6+nYisAGAm7g2h2J0i8g8id/TQrIX5P66bmd/9JGRuQTkL98tiqnBeQvbWREPoHS85dPrl7lIhtYA09gPf/88xpY9XJhq0EE3MC1OxqlX0DkT/6aFJC/JvXTczv/pY2MyCcgf/lsVU4LyF/ayIh8AqXnL59cvcrFNbBWrVoVrrzyyuoJrFmzZvkKYb1c2EoDqyczUPoFRAOh3bGUv3avT+l7J3+lr3C7j0/+2r0+pe+d/JW+wu0+vtLz1zb9nmlgxaeq5s6dGx555JFBDeNXB++7776wcuXKMHHixOrpKy9xb1vkent/NBDavX6lX0DkT/6aFJC/JvXTczv/pY2MyCcgf/lsVU4LyF/ayIh8AqXnL59cvco908Bavnx5mDFjRli0aFHySN/0pjeFz372s+Hwww8Po0aNSo43gECnAm7gOpVqZlzpFxD5ayZXnc4qf51KGZdDQP5yqKrZqYD8dSplXA4B+cuhqmanAqXnr1OHkRrXMw2sNWvWhGeffTbE/9zcZ4sttgg77LBDiP/pQ6DbAhoI3Rbtbr3SLyDy1928dLua/HVbVL2hCMjfULSM7baA/HVbVL2hCMjfULSM7bZA6fnrttdw6/VMA2u4B2p7At0Q0EDohmK+GqVfQOQvX3a6UVn+uqGoRl0B+asrZ7tuCMhfNxTVqCsgf3XlbNcNgdLz1w2jbtbouQZWfALrzjvvDEuXLg3HHnvsuq8Ivvjii+GMM86ontA69dRTw5577tlNJ7UIVAIaCO0OQukXEPmTvyYF5K9J/fTczn9pIyPyCchfPluV0wLylzYyIp9A6fnLJ1evck81sF566aXwpS99KZx++unVLwyef/75YZtttqmOPH69MP6z6667LowbNy5cfPHF4aijjvIOrHq5sNUgAm7g2h2N0i8g8id/TQrIX5P66bmd/9JGRuQTkL98tiqnBeQvbWREPoHS85dPrl7lnmpgffOb3wwzZ84Me++9dzjrrLPC1KlTw+jRo6sjj09exRe933TTTeELX/hCi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DVO1RbERi+gBu44RvmrFD6BUT+cqZn+LXlb/iGKtQXkL/6drYcvoD8Dd9QhfoC8lffzpbDFyg9f8MX6m6FnmtgrVmzJtx5551h6dKl1S8Njho1qhJ58cUXwxlnnBHin5966qnVLxD6EOi2gAZCt0W7W6/0C4j8dTcv3a4mf90WVW8oAvI3FC1juy0gf90WVW8oAvI3FC1juy1Qev667TXcej3VwIpfHfzSl74UTj/99OrXCM8///ywzTbbVAbPPvts9c+uu+66MG7cuHDxxReHo446al2Da7hQticQBTQQ2p2D0i8g8id/TQrIX5P66bmd/9JGRuQTkL98tiqnBeQvbWREPoHS85dPrl7lnmpgxV8fnDlzZth7773DWWedFaZOnRpGjx5dHXl88mr58uXVy92/8IUvVE9kxWbWW97ylnoytiKwCQE3cO2ORekXEPmTvyYF5K9J/fTczn9pIyPyCchfPluV0wLylzYyIp9A6fnLJ1evcs80sFavXl09efXd7343XHPNNWHfffcd9IjvuOOOcNxxx4Wjjz46nH322WHLLbesp2MrAhsIuIFrdyRKv4DIn/w1KSB/Teqn53b+SxsZkU9A/vLZqpwWkL+0kRH5BErPXz65epV7poEVn66aMWNGmDBhwiu+Oripw165cmU4+eSTw9NPPx0WLFgQdtxxx3o6tiKggdVTGSj9AqKB0O44yl+716f0vZO/0le43ccnf+1en9L3Tv5KX+F2H1/p+Wubfs81sOLL2efNmxfGjBkzqOULL7wQ5syZU73ofeHChWH8+PFtc7c/PSqggdDuhSv9AiJ/8tekgPw1qZ+e2/kvbWREPgH5y2erclpA/tJGRuQTKD1/+eTqVe6ZBtbzzz8fPvaxj4WHHnooXHXVVWH33Xcf9Igff/zx6hcKY7Nr/Re91yOyFYF/F3AD1+40lH4BkT/5a1JA/prUT8/t/Jc2MiKfgPzls1U5LSB/aSMj8gmUnr98cvUq90wDKx7eZZddVv3S4Jlnnhnmzp27yaewVq1aFc4777zwyU9+Mlx44YXhlFNOqSdjKwKbEHAD1+5YlH4BkT/5a1JA/prUT8/t/Jc2MiKfgPzls1U5LSB/aSMj8gmUnr98cvUq91QD64knngizZ88O8dcIDz744PDhD384vOENb1h35L/4xS+qrwwuWrQoHH744WH+/Plhl112qSdjKwIaWD2XgdIvIBoI7Y6k/LV7fUrfO/krfYXbfXzy1+71KX3v5K/0FW738ZWev7bp91QDK+ItWbIkfPzjHw833XTToJaHHXZY9RTWpEmT2uZtf3pcQAOh3QtY+gVE/uSvSQH5a1I/PbfzX9rIiHwC8pfPVuW0gPyljYzIJ1B6/vLJ1avccw2seJgvvfRSWLx4cbj55pvDvffeu+7I999//zBt2rTwtre9LWy99db1RGxFYDMCbuDaHY/SLyDyJ39NCshfk/rpuZ3/0kZG5BOQv3y2KqcF5C9tZEQ+gdLzl0+uXuWebGB1eqix0bXFFltU/+dDoBsCbuC6oZivRukXEPnLl51uVJa/biiqUVdA/urK2a4bAvLXDUU16grIX10523VDoPT8dcOomzWKa2CtXbs2LFu2LCxYsKB6Oiu++H38+PHdNFOrjwU0ENq9+KVfQOSMBgF0AAAgAElEQVRP/poUkL8m9dNzO/+ljYzIJyB/+WxVTgvIX9rIiHwCpecvn1y9ysU0sAa+VnjxxReHq6++utKYPn169VJ3Dax64bDVxgJu4NqditIvIPInf00KyF+T+um5nf/SRkbkE5C/fLYqpwXkL21kRD6B0vOXT65e5Z5vYD355JPh2muvDZdcckl44IEH1inEXyn88z//83D00Ud7H1a9bNhqEwJu4Nodi9IvIPInf00KyF+T+um5nf/SRkbkE5C/fLYqpwXkL21kRD6B0vOXT65e5Z5sYK1ZsyY8+OCDYf78+eHyyy8PK1eurI5+3LhxYebMmWHWrFlhn3328e6repmw1WYE3MC1Ox6lX0DkT/6aFJC/JvXTczv/pY2MyCcgf/lsVU4LyF/ayIh8AqXnL59cvco91cBasWJFuOmmm8Lf/u3fhjvvvPMVR/zhD384XHDBBeHVr351PQlbEehAwA1cB0gNDin9AiJ/DYarg6nlrwMkQ7IJyF82WoU7EJC/DpAMySYgf9loFe5AoPT8dUAwokNa38AaeCn7FVdcEc4///zw9NNPV0ATJ04Mxx9/fHjPe94TTj/99PD6178+zJs3L4wZM2ZEAU3WXwIaCO1e79IvIPInf00KyF+T+um5nf/SRkbkE5C/fLYqpwXkL21kRD6B0vOXT65e5dY2sOJL2W+//fZw0UUXVU9dxc/YsWPD+9///nDCCSeEAw44IGy11VZh+fLlYcaMGWHPPffUwKqXAVsNQcAN3BCwGhha+gVE/hoI1RCmlL8hYBnadQH56zqpgkMQkL8hYBnadQH56zqpgkMQKD1/Q6AYkaGtbWANNKYWLVoUDj300HDcccdVvyq48847vwJGA2tEcmKS/yeggdDuKJR+AZE/+WtSQP6a1E/P7fyXNjIin4D85bNVOS0gf2kjI/IJlJ6/fHL1Kre+gfXDH/6wamD96Z/+aXjXu94VdtlllzBq1Kh1R6uBVW/hbVVPwA1cPbeR2qr0C4j8jVSS6s0jf/XcbNUdAfnrjqMq9QTkr56brbojIH/dcVSlnkDp+aunkm+r1jawNvUVwshw2GGHhb/8y78MhxxySNh22219hTBfNlTehIAGQrtjUfoFRP7kr0kB+WtSPz2381/ayIh8AvKXz1bltID8pY2MyCdQev7yydWr3NoG1sDhxJe4//KXvwzXX399uOyyy8IDDzxQ/dG4cePCzJkzqyezPve5z4W99trLO7DqZcBWQxBwAzcErAaGln4Bkb8GQjWEKeVvCFiGdl1A/rpOquAQBORvCFiGdl1A/rpOquAQBErP3xAoRmRo6xtY6yvEp7IWL14cLrnkknDDDTeElStXrvvj2Mj64he/GH7v937vFV8xHBFFk/SNgAZCu5e69AuI/MlfkwLy16R+em7nv7SREfkE5C+frcppAflLGxmRT6D0/OWTq1e5pxpY6x/ik08+GW688cZw5ZVXhjvvvHPdH8WvGMZfJXzPe94Ttt9++3oqtiIwiIAbuHZHo/QLiPzJX5MC8tekfnpu57+0kRH5BOQvn63KaQH5SxsZkU+g9Pzlk6tXuWcbWAOHu2bNmvDggw+GSy+9NCxYsCA8/fTT1R+NHTu2+uXCv/7rvw7bbbddPR1bEdhAwA1cuyNR+gVE/uSvSQH5a1I/PbfzX9rIiHwC8pfPVuW0gPyljYzIJ1B6/vLJ1avc8w2s9Q97xYoV4Tvf+U5YuHBhuOmmm8L06dOr/z5+/Ph6OrYioIHVUxko/QKigdDuOMpfu9en9L2Tv9JXuN3HJ3/tXp/S907+Sl/hdh9f6flrm35RDawB3Pji92XLloVFixaFI488Muy4445tc7c/PSqggdDuhSv9AiJ/8tekgPw1qZ+e2/kvbWREPgH5y2erclpA/tJGRuQTKD1/+eTqVS6ygVWPwlYE0gJu4NJGTY4o/QIif02mKz23/KWNjMgnIH/5bFVOC8hf2siIfALyl89W5bRA6flLC4zsCA2skfU2W48LaCC0ew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xmRT0D+8tmqnBaQv7SREfkESs9fPrl6lTWw6rnZqk8F3MC1e+FLv4DIn/w1KSB/Teqn53b+SxsZkU9A/vLZqpwWkL+0kRH5BErPXz65epU1sOq52apPBdzAtXvhS7+AyJ/8NSkgf03qp+d2/ksbGZFPQP7y2aqcFpC/tJER+QRKz18+uXqVNbDqudmqTwXcwLV74Uu/gMif/DUpIH9N6qfndv5LG/3/7b0J1CVFef9f/CCOSEhEgiyCJDlOMJCoCCEuqEEWAXEDBGURE4ysgw4qDirqREAzCCgzKAQ0CgKKgKDiMqAiCogbYNwIJgJRXCYJcXDCIsv/fPv8603Pnb736Vvvfd7qW/2553gE3qqnuj/17Vq+XVVN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Zcl1++23h6VLl4Yrr7wy3HrrrWHbbbcN++23Xzj00EPDRhttNNY1Pfzww+HGG28MH/rQh8LVV18d7rjjjrDllluGXXbZJSxYsCA85SlPCWuttdZYMfuQmAlct2u59A4E/aG/nATQX076dtm0fzYjUvgRQH9+bIlsE0B/NiNS+BEoXX9+5NIiY2ClcZvzXDfffHM4/PDDK9Npq622CltssUW47bbbKuNpt912C8uWLQvz589vdV0PPvhgOP3008O73vWucM8991RGmAywFStWhJtuuimsv/764eSTT67KW2eddVrF7EsiJnDdrunSOxD0h/5yEkB/OenbZdP+2YxI4UcA/fmxJbJNAP3ZjEjhR6B0/fmRS4uMgZXGbU5zyVg67LDDqpVSMp4OOeSQylhatWpVOOWUU8LixYvD0UcfHZYsWRLWXXdd89qWL18e9t1337D11ltXK7q23377arWVVmV9/vOfD0cddVR44IEHwsc//vHw3Oc+14zXpwRM4Lpd26V3IOgP/eUkgP5y0rfLpv2zGZHCjwD682NLZJsA+rMZkcKPQOn68yOXFhkDK43bnOa67LLLwj777BOOOeaYyqSaN2/eTPkrV66stvxdddVV4fLLLw877LDDyGuTMbVo0aLKCLv00kvD3nvvvVr6Rx55JJx77rnhta99bTj++OOrVVprr732nN5vlwtjAtfl2gmh9A4E/aG/nATQX076dtm0fzYjUvgRQH9+bIlsE0B/NiNS+BEoXX9+5NIiY2ClcZuzXHXDSSundt111zXKPu+886pVWaeddlpYuHDhyGu7++67wxvf+MbqDC2df6XtiIO/6667Luy4447Vqi8ZXW1Wdc0ZkMwFMYHLXAFG8aV3IOgP/eUkgP5y0rfLpv2zGZHCjwD682NLZJsA+rMZkcKPQOn68yOXFhkDK43bnOWS4XTwwQeHO++8M1x88cXhyU9+srvhpNVcOlcLA2vNamYCN2fSTyqo9A4E/SXJYs4yob85Q01BDQTQH7LISQD95aRP2egPDeQkULr+crJtKhsDq2s1MnA9OqT9gAMOqP7rhRdeWH0pcPCn1VT7779/2GSTTcIFF1wQNtxww+S7uv/++8Nxxx0XzjjjjGorob5wyO//CGAgdFsNpXcg6A/95SSA/nLSt8um/bMZkcKPAPrzY0tkmwD6sxmRwo9A6frzI5cWGQMrjduc5WpjTrVJ0+aCdf7VRRddVH19UAe7n3/++eEJT3hCm6y9ScMErttVXXoHgv7QX04C6C8nfbts2j+bESn8CKA/P7ZEtgmgP5sRKfwIlK4/P3JpkTGw0rjNWa425lSbNNYFy7z61Kc+FY499tgq6Uc/+tHwvOc9z8rWu78zget2lZfegaA/9JeTAPrLSd8um/bPZkQKPwLoz48tkW0C6M9mRAo/AqXrz49cWmQMrDRuc5arjTnVJs2oC37wwQerrYcyr9Zff/3wwQ9+MOy+++5hrbXWSrrP73znO0n5piHTcV9c8wyyabjuvlzjkhf8uOhbRX/drl701+36Kf3q0F/pNdzt+0N/3a6f0q8O/ZVew92+v5L1t91223UOPgZW56pk9Qu66667woEHHlj9R5lMm2222RpXHA2szTffvNr2t8EGG7S+q3vvvTeceuqpYcmSJVXss846q1p5lWpeqWAMrNb4SThhAiV3IEKFgTVhwUw4HPqbMFDCjUUA/Y2Fi8QTJoD+JgyUcGMRQH9j4SLxhAmUrD8MrAmLpQ/hPL9CuGLFivCGN7yhMr2e/exnh7PPPjtss802fcCafI9soUlGNycZS1/Ci/7mREbJhaC/ZHRknAAB9DcBiIRIJoD+ktGRcQIE0N8EIBIimUDp+ksG45SRFVhOYCcV9oEHHgiLFi0Kp59+eli+fHnYdddd1wgt40kHr5922mlh4cKFrYr++c9/Ho466qhwxRVXhIMPPrhagaWvGPIbTQADodsKKb0DQX/oLycB9JeTvl027Z/NiBR+BNCfH1si2wTQn82IFH4EStefH7m0yBhYadzmNNdll10W9tlnn3DMMcdURtO8efNmyl+5cmVYsGBBuOqqq8Lll18edthhB/PafvWrX4XDDjusMq+U96STTqrOvuJnE2ACZzPKmaL0DgT95VSXXTb6sxmRwo8A+vNjS2SbAPqzGZHCjwD682NLZJtA6fqzCcxtCgysueWdVJq2+slwuvrqq6uVWAcddFBlYq1atSqccsopYfHixdXf9bd11113ZBkPPfRQtVLruOOOC0ceeWRliK233npJ19XHTBgI3a710jsQ9If+chJAfznp22XT/tmMSOFHAP35sSWyTQD92YxI4UegdP35kUuLjIGVxm3Oc91www3hiCOOCLfcckvYaqutwhZbbBFuu+22cMcdd4TddtstLFu2LMyfP3+169Kh7zK76uZWPPBdcaxfW1PMilPS35nAdbs2S+9A0B/6y0kA/eWkb5dN+2czIoUfAfTnx5bINgH0ZzMihR+B0vXnRy4tMgZWGrcsuW6//fawdOnScOWVVwYZUdtuu23Yb7/9wqGHHho22mijNa6pycD69Kc/HV7ykpe0un4MrDUxMYFrJZ1siUrvQNBfNmm1Khj9tcJEIicC6M8JLGFbEUB/rTCRyIkA+nMCS9hWBErXXysIc5gIA2sOYVPU9BPAQOh2HZb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oAYsDYAACAASURBVH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JGrpwSYwHW74kvvQNAf+stJAP3lpG+XTftnMyKFHwH058eWyDYB9GczIoUfgdL150cuLTIGVho3cvWUABO4bld86R0I+kN/OQmgv5z07bJp/2xGpPAjgP782BLZJoD+bEak8CNQuv78yKVFxsBK40aunhJgAtftii+9A0F/6C8nAfSXk75dNu2fzYgUfgTQnx9bItsE0J/NiBR+BErXnx+5tMgYWGncyNVTAkzgul3xpXcg6A/95SSA/nLSt8um/bMZkcKPAPrzY0tkmwD6sxmRwo9A6frzI5cWGQMrjRu5ekqACVy3K770DgT9ob+cBNBfTvp22bR/NiNS+BFAf35siWwTQH82I1L4EShdf37k0iJjYKVxI1dPCTCB63bFl96BoD/0l5MA+stJ3y6b9s9mRAo/AujPjy2RbQLoz2ZECj8CpevPj1xaZAysNG7k6ikBJnDdrvjSOxD0h/5yEkB/OenbZdP+2YxI4UcA/fmxJbJNAP3ZjEjhR6B0/fmRS4uMgZXGjVw9JcAErtsVX3oHgv7QX04C6C8nfbts2j+bESn8CKA/P7ZEtgmgP5sRKfwIlK4/P3JpkTGw0riRq6cEmMB1u+JL70DQH/rLSQD95aRvl037ZzMihR8B9OfHlsg2AfRnMyKFH4HS9edHLi0yBlYaN3L1lAATuG5XfOkdCPpDfzkJoL+c9O2yaf9sRqTwI4D+/NgS2SaA/mxGpPAjULr+/MilRcbASuNGrp4SYALX7YovvQNBf+gvJwH0l5O+XTbtn82IFH4E0J8fWyLbBNCfzYgUfgRK158fubTIGFhp3MjVUwJM4Lpd8aV3IOgP/eUkgP5y0rfLpv2zGZHCjwD682NLZJsA+rMZkcKPQOn68yOXFhkDK40buXpKgAlctyu+9A4E/aG/nATQX076dtm0fzYjUvgRQH9+bIlsE0B/NiNS+BEoXX9+5NIiY2ClcSNXTwkwget2xZfegaA/9JeTAPrLSd8um/bPZkQKPwLoz48tkW0C6M9mRAo/AqXrz49cWmQMrDRu5OopASZw3a740jsQ9If+chJAfznp22XT/tmMSOFHAP35sSWyTQD92YxI4UegdP35kUuLjIGVxo1cPSXABK7bFV96B4L+0F9OAugvJ327bNo/mxEp/AigPz+2RLYJoD+bESn8CJSuPz9yaZExsNK4kaunBJjAdbviS+9A0B/6y0kA/eWkb5dN+2czIoUfAfTnx5bINgH0ZzMihR+B0vXnRy4tMgZWGjdy9ZQAE7huV3zpHQj6Q385CaC/nPTtsmn/bEak8COA/vzYEtkmgP5sRqTwI1C6/vzIpUXGwErjRq6eEmAC1+2KL70DQX/oLycB9JeTvl027Z/NiBR+BNCfH1si2wTQn82IFH4EStefH7m0yBhYadzI1VMCTOC6XfGldyDoD/3lJID+ctK3y6b9sxmRwo8A+vNjS2SbAPqzGZHCj0Dp+vMjlxYZAyuNG7l6SoAJXLcrvvQOBP2hv5wE0F9O+nbZtH82I1L4EUB/fmyJbBNAfzYjUvgRKF1/fuTSImNgpXEjV08JMIHrdsWX3oGgP/SXkwD6y0nfLpv2z2ZECj8C6M+PLZFtAujPZkQKPwKl68+PXFpkDKw0buTqKQEmcN2u+NI7EPSH/nISQH856dtl0/7ZjEjhRwD9+bElsk0A/dmMSOFHoHT9+ZFLi4yBlcaNXD0lwASu2xVfegeC/tBfTgLoLyd9u2zaP5sRKfwIoD8/tkS2CaA/mxEp/AiUrj8/cmmRMbDSuBWR6/bbbw9Lly4NV155Zbj11lvDtttuG/bbb79w6KGHho022qiIe5z0TTCBmzTRycYrvQNBf5PVy6Sjob9JEyXeOATQ3zi0SDtpAuhv0kSJNw4B9DcOLdJOmkDp+ps0r9nGw8CaLcEpzX/zzTeHww8/PNx4441hq622CltssUW47bbbwh133BF22223sGzZsjB//vwpvTu/y8ZA8GM7icildyDobxIq8YuB/vzYEtkmgP5sRqTwI4D+/NgS2SaA/mxGpPAjULr+/MilRcbASuM21blWrFgRDjvssHD11VeH008/PRxyyCFhnXXWCatWrQqnnHJKWLx4cTj66KPDkiVLwrrrrjvV9zrpi8dAmDTRycYrvQNBf5PVy6Sjob9JEyXeOATQ3zi0SDtpAuhv0kSJNw4B9DcOLdJOmkDp+ps0r9nGw8CaLcEpzH/ZZZeFffbZJxxzzDGVSTVv3ryZu1i5cmVYsGBBuOqqq8Lll18edthhhym8Q79LxkDwYzuJyKV3IOhvEirxi4H+/NgS2SaA/mxGpPAjgP782BLZJoD+bEak8CNQuv78yKVFxsBK4za1uR544IGwaNGiauXV8uXLw6677rrGvZx33nnVqqzTTjstLFy4cGrv1ePCMRA8qE4uZukdCPqbnFY8IqE/D6rEbEsA/bUlRToPAujPgyox2xJAf21Jkc6DQOn682A2m5gYWLOhN4V577777nDwwQeHO++8M1x88cXhyU9+8hp3cd1114Udd9yx2mYoo4tthP+HCAOh26IvvQNBf+gvJwH0l5O+XTbtn82IFH4E0J8fWyLbBNCfzYgUfgRK158fubTIGFhp3KY2lw5pP+CAA6rrv/DCC8OWW265xr3oi4T7779/2GSTTcIFF1wQNtxww6m930lfOBO4SROdbLzSOxD0N1m9TDoa+ps0UeKNQwD9jUOLtJMmgP4mTZR44xBAf+PQIu2kCZSuv0nzmm08DKzZEpyy/G3MqTZppuy2J3a5GAgTQ+kSqPQOBP25yGZiQdHfxFASKIEA+kuARpaJEUB/E0NJoAQC6C8BGlkmRqB0/U0M1IQCYWBNCOS0hGljTrVJMy33O+nrxECYNNHJxiu9A0F/k9XLpKOhv0kTJd44BNDfOLRIO2kC6G/SRIk3DgH0Nw4t0k6aQOn6mzSv2cbDwJotwSnL38acapNm1G1vv/32U0aFy4UABCAAAQhAAAIQgAAEIAABCEAgEvj2t7/dORgYWJ2rEt8Luuuuu8KBBx5YFaLzrTbbbLM1CowG1uabbx7OP//8sMEGG4x1URhYY+EiMQQgAAEIQAACEIAABCAAAQhAoFMEMLA6VR39vBi+QtjPeueuIQABCEAAAhCAAAQgAAEIQAAC00yAFVjTXHsJ1/7AAw+ERYsWhdNPPz0sX7487LrrrmtEOfvss8Phhx8eTjvttLBw4cKEUsgCAQhAAAIQgAAEIAABCEAAAhCAAAQmRwADa3IspybSZZddFvbZZ59wzDHHhCVLloR58+bNXPvKlSvDggULwlVXXRUuv/zysMMOO0zNfXGhEIAABCAAAQhAAAIQgAAEIAABCJRJAAOrzHodeVcrVqwIhx12WLj66qurlVgHHXRQZWKtWrUqnHLKKWHx4sXV3/W3ddddt4eEuGUIQAACEIAABCAAAQhAAAIQgAAEukQAA6tLtTGH13LDDTeEI444Itxyyy1hq622CltssUW47bbbwh133BF22223sGzZsjB//vw5vCKKggAEIAABCEAAAhCAAAQgAAEIQAACzQQwsHqsjNtvvz0sXbo0XHnllUFfHtx2223DfvvtFw499NCw0UYb9ZgMtw4BCEAAAhCAAAQgAAEIQAACEIBAlwhgYHWpNrgWCEAAAhCAAAQgAAEIQAACEIAABCAAgTUIYGAhCghAAAIQgAAEIAABCEAAAhCAAAQgAIFOE8DA6nT1cHEQgAAEIAABCEAAAhCAAAQgAAEIQAACGFhoAAIQgAAEIAABCEAAAhCAAAQgAAEIQKDTBDCwOl09XBwEIAABCEAAAhCAAAQgAAEIQAACEIAABhYagAAEIAABCEAAAhCAAAQgAAEIQAACEOg0AQysTlcPFwcBCEAAAhCAAAQgAAEIQAACEIAABCCAgYUGOkPgkUceCXfccUe4+OKLw+c+97nw1a9+tbq2bbfdNjznOc8Jr3jFK8Jf//Vfh//3//7fatd8wQUXhIMOOij8wz/8QzjhhBM6cz9NFxKv9WMf+1g48MADZ5Lcc8894YMf/GD48Ic/HG699daw5ZZbhnPOOSf8+te/ru5tMP1c3OT9998fLr300rDVVluF7bbbbqbI6667Luy4446d4/2ud70rvP3tbx8LzQte8IKgOtlwww3Hytf1xBaLZzzjGeGFL3xheNWrXhWe+MQndv12Vru+e++9NyxcuDB84xvfCJ/4xCcqffbxZ9WxmDzucY8Lz3rWs8KLXvSisP/++4c//MM/7CSq//qv/6raw1/+8pdTVafxur/4xS+24pqjHW91YWMmGtY3jBlmIsl1Lccdd1w444wzwi677BLOO++8sOmmmybHjs/VJOrKekanuR3ukgaSKztTxjiGUvF//ud/Hj75yU+GbbbZZuTV/OAHPwgvf/nLw49+9KNgjVvGfSbq1zPqIqRXPWMak47qd++8887w8Y9/fLVxvNI/85nPDAcccEB47nOfG+bNm+dOf5LP8qQvdpLjmNtvvz189rOfDYceemhYd911q0udZPxh9261b9M0Bpl0/U4q3rA546TiT3McDKxprr2Crv2///u/w5IlS8IHPvCBIDNHBs78+fMrs0qmlkwd/f7u7/4uvOc97wkbbbTRzN1Pu4H10EMPhcWLFwd1BppwPvWpT60693e/+91Bg5ZcBpbKf8tb3hK+/vWvh2c/+9kzvDGwuv/gtRlY6C40qPynf/qnakA5Lb+5GJhNA4tYx6pDtZdNv3rb+ZKXvCScffbZYeONN+7c7WFgda5KRl7QsL4hx13Eif3//M//hF/84hfVS5e99947+VImOektuR3ukgaSKztTxkHD6Nxzz63Mh1E/td2HH354lcQysMZ9JuL1xPHn7/3e761xKStXrqxeGumn/uajH/1oeN7znrdaugcffLB6IXjssccGjemH/WTEnX766eEJT3iCaw1M8lme9IVOahzzk5/8pHq5v/3221dMcxhYJYxBJl2/k4qHgTWcJAbWpFRGnGQCv/rVr8KCBQuqt1B77bVXeMc73hGe/vSnz6y0evjhh8N3v/vd8Na3vjUsX748HHnkkZXZtd5661VlTpOB1QQpdmSf/vSnw+WXXx522GGHZJaTzBg7/0EDa5JleMeqr5CY5vsYl9OogZuep5///OfVioX3vve91VtdDY432GCDcYshfUYCsY5HrTzVqtabbropHH/88VXbqRWqal/XXnvtjFe+ZtElGFh9bF+6cM9xYq+XLRpD6GXLsmXLZsYH4wp9kpPektvhEsYH42pjUumjYfT4xz++Wimzzz77jNSsXuoeddRR4fzzz29lYI37TMTrsYyxFStWVGNvjRuaVjuqj9l3332rF7FaDa+XJvrntdZaq7rPb33rW+Gkk06q+qK///u/rwyXOI6fFNt6nEk+yx7XN4mYermv1dVaHVc3sCYR24pR0hjEulf+3j0CGFjdq5NeXZHe2GhCdfLJJ4cjjjgi/OM//mNYf/31GxnoTcOrX/3qoM62/saqFAOra1uiShigYmCtvlW1/mBptYK2EN54443VgFIDIH7TQ6DN4DHezVVXXRV22223atJx4YUXrraCtQt3jIHVhVpofw1d6RvuvvvuauXKv//7v4cPfehDlQmg7ZyzeRE0yUlvm1jT2g53RQPtVdudlNEwktmjMbBWTF1yySXhKU95SuNFfuc736m2get/6q832WSToUcfpDwTbQ0sXdxdd91Vbfe+5pprqmM+4urtBx54ICxatKgyUWS0KY2Mq8GftrtpV8H3vve98PnPf3611f2TrqE2z9+ky5zreF03sKZlDDLX9UZ5syeAgTV7hkSYBYG41FkhtGd+WAcei/jnf/7n6owsLZl95StfGR71qEeNXIE1bC++zv95zWteE5785Cev0cmqg126dGm48sorZ86j0sRPA+WmM7jGSV9fDqptDjrLR2/LBn9xVcWo5aO6N533cdlll1WrLLSsW9ep1WziWB88aNWNBj5irAF+3JKpJeAaRIllPAcqdoi33HLLapcVzwQZtYVw1apV4YorrqgGMEqnn96Ii7VW1w2ee1AfBGs5uVYF6X609WnnnXeuTM2mfG0l18bAimkU833ve1847bTTKk5bb711OProo6szG7SVVQw1YNNZZV/60peqJfLip7dfMoKGvUkc1IeWW0t/qqc//uM/bnsrY6VrM3CLK/+kv6aVFOKi7Tif+tSnqrqMW3tHPQuRkepRjLQVQW9hpXNtQRh2dpre7GoC+pGPfKTSpp4zmdX77bdftY21bu4OW3pff1Zk1gzGO+SQQ4bW0zjlj1URjonHMbB+/OMfVyyl48Fzw3ReyrXXXlu1o5qU6NnTSwQ9twcffHBVf3Vt1wfM2s6teo7PhNogtWvHHHNMo7bVPqjN0vYTtUeq59e//vVhp512CqqfpjOwtIpM16+XFrFNHvUMDV6fJknvf//7q/KUT22K2iPd07/8y79UEy61WfrpXrVaTdvX2/zatC+j4oj9V77ylerswzZtStS42tff//3fr1Y5aDXlS1/60vDOd74zbLHFFlVxUc/qK62+Qel1HTpDRYzjs57SN7RhNsk0Yvayl72saqNVjzJnVbfWSsPBdkqrRDSp1tanM888s+LadAbWuOOJSbTD42pEfMd9ZqZZA5PU01zFimOoww47rBpnvO51rwtnnXVW0L8P/lSX0rb+Lj1p6+YoAyvlmRjHwPrf//3f6nrVVtSfERlnf/u3f1u1paNWZup+dGSG+nrdl55fr1+b56+p7JTnR3lkyqmvEYPf/e531RhW/Zvqa3CV1KgthG3nFE1blOMqusc85jFDzwpNub8mTpMagyh2yjh5nHGb5zi/bX1FhuOkHzUHHGe+Vb9/jR++//3vV/Ot+jhdz/Xg3NHr2ZxEXAysSVAkRjIBdWAaNKrjTl3+OmwFlswGTYo0IYt7tNWpyJiR+dC0j7+eR4fH66ytuPdfkzpdo87hiubQuOnrjZGWjWs5tSbnt912W3VNT3va06o97DJtZHAMa7w04Xzta187Y7BpwqUGSpMVXacGOzKldJ16w3fqqadWb8f000qbP/iDP5i5rzhxRnWJkgAAIABJREFUi+fj6G22JnHipMlgTK+tm5rgDTOwdA8yfLSaJ56loLJvvvnmyvzQVjUZg/UzeGIHqAmHJlvqkHQGmDr3eN6CrluTs5RDP9tMMOurPzQB1KRWPDUx1GBR96yOQqsE9b/IUBNI3bP0JcNEb//rE18NEmT+SN91Deoe46RSZpkGcE1vKpMfqhCqge6wSViMG9/86z4HD5HVQbEajGrSH8+jU754v4Ma099U13o+VLbqW7qRlqUjpZcZcuKJJ65x+L80JnNYuoplRS1rUqkJ3L/+67/OGC+WgfXGN74x3HDDDdVgUs+TflGDeissDda3S45b/mzqZZJ52w4epUNNNtReyKzWP8fD3KVrHYCtswdVR7H9iRrV9Q5u2Y4G0Z/92Z9VJopeKqitlAEe9aH2Vm1X/eMP2iqudl6D+9g+xOdchpeeCbW1dYNNmlJbJhNTmoptcjzbS3FkOGhyEJ+h+vWpzdAkS1qUmRp18IY3vCHsuuuu1fU8+tGProyfeO0y1TTAa2NitWlfhtW5GOs6VFZkv84668z0TzIQZcLWD0uO/YHMSD2bOqxc97XZZptVJqJ0Le3LpNNzF5+n3/72t1V7qnLUhuksHZWlX10DsV60xTTy2HPPPas6ECOrb5ikvq1Y9bMj47lXP/3pT6t+T7+LLroo/Mmf/MkaYZr6w9hO6WMxYqjJ9aCBlTKemG07nKKRlGdmWjVgaaSrf68bWOr7NE7VGUZqywZ3IMQVVWqzNb5S+mEGVuozMY6BpX5VL5B15txnPvOZmTa+vgJL7YW2CA5+cGmu66PN8zd4TSnPj/pY9Vva5qlxfL0/1L+rvf3CF75QfVAlznOGjWPGmVNoLKOxm/o1td3qs/RSVNs81a81fexm8Frj3Cj2qcPON2uqu0mMQVLHyeOO27zG+ePUlxiOm37YHHDc+Va8fxnQams0DtS4QfVdH0+p79NKz2n4YWBNQy0Veo333XdfNYDX5GnY26c2t95kYMXJuVZ4KbYModiZaiKkN0AydTQ50/+rsdcgTgOE+EZcqwI0KVIDq/8m40oDhzgwHje97qWpMRr1JqYpfX0JtjpDTfI1Uatfp96+RFMivpFT5ymT5UlPetIMVhkV6nR1f1p1pIlg/A3bItBkYGniKcNNqyvEVIZTPGhfqyo0SdZETXzVucaDJutvkLSV9E1velO1MqJ+LxoY1QdKbTQR07SZYNbTaGWU9LL55psHDQb1k270pkJv0vR3/fOf/umfzkz+NHHUijkZURpQyBzU79vf/nZlGOingekee+wxs5JLdaJ71b21WXk4zj0rrXX2ijQkLUg/WkWj57A+oVU9qSOTqanBdTQPZSbpfjUwEgvVaTSD4vkXeqMsDuok9fxoEqbz6/RVTf3qZzbVdVOvf62Q0MoZaVOdq0zNaGxYBpbK0OBZ5nDUoN42aWWGJv0yUF784hdX15JS/rh14ZXeGjzqGdLgWfcr5vpnHdivyUf8ySARF61203MZeSmvnnOZXj/72c9W22JaX6Eps6de12pb3/zmN89oRNrSKlnpRhpQW1uvG5Vz/fXXV/Usw6Vez7rGqCkNtJS3/gzJtNAzFNvV+KGJUdensxTVXuqeZL6JYWw/de0ymzWwa9sftWlfmuq/vnVe7YbOlIltiq5DJpPY6W96BmO9xP5AMfV8yhRW+6R2RJxH9Q3xLDQZXNquJNNdv9g/iEN9C3+9LsVez3w0CbuwfSyaVTLbtPJKA/H6JHrYwdh6HsRtsJ2q91PiUjewUsYTs22HUzWS8sxMqwa82lbvuHUDS/2U2sYvf/nLjdsIv/nNb1YrLPXMaQWzxmjDDKzUZ6KNgTV4htXgWE7M4uRcfY3aLr0Ek5mT6+u3KQZWyvMTTT2ZA/WxnuYIp5xySjXf0K/+or5pHJMypxi2hXDYOGnUuFTtqMbv6tfbfM11EmOQlHFyyrjNY5w/bn2Nmz6ObQY/5JUy36rfv/rKuk41PtPLdL0oHHzJ6d0WziY+BtZs6JF3VgR+85vfVJMnDabrk8pxgzYZWOqQtYpIKwA0ERhcvaMORw+qJg3Kr9UD8QGXcTF4Toz+m1a0fO1rX6tW5WiyNG76YY3RuAZW/YBOdYzReFB8TQi1DU4rfzQo0ioDmRS6x7e97W2NX2eK8QYPgx7HwIoDYJl+Mip0OGn9p1U+mjRoK1D9fJJYhgY7mkzXV8aIuVZmifegudZWI20mmPU0TdtGZKBoi4o6H5mX+ux1/RfrT5oRdy0bb3MeRNSttd2l7b3W0zUtLR+MozrShFUrFurPhwZEMhz135oOd49nYOjNcDSVYscsU6E+OY5lxvqXUVrXWdTNoPkXtRxXDo1jYGnw1bT6Iupc5oDahvrkfZzyU+rDI0+bOo7l6i2rDEKtgqwblaoLnY8lw2bw4xH156/+XNQNoqYvvsW2VSu0osEZt4pr4qX/Nvj1KW0b1orUej1HTTWthhnUh1ZwyYCTZkddX/2lST1P5KQPacQtr9F8G1V39bbDquP6tprIQ6bT4JZOxakPUOuMY5ux++67Vxz/6I/+aLVi44pmaUMrV+t9gxJq5a4MTG0ziQedx5ja1qmt0PWf6lKTLp1zo/4vbiXtgoEVzdfB9jO2KdrqPNinWO1UNABkdNc1nzKeEMc2z+iwdjhFI6nPzLRqwHrmuvr3uoGlZ1btnyapg8a5xnMyuNSnqp3Qb5SBlfJMKObgVxFHcdMKMZkcGiNo1U/9p+vV+E79azymQn+XiaU262/+5m/CX/3VX83ZB2PGNbBSnh+1sfEr4npBpDlNfUV9vS23DKyUOcU4Bla9T2+6VhkZqrsf/vCHVX9qHenSpn0bNQZJHSenjBs9xvnj1te46cWuaRFDynyrfv+DL6RUThzX68WV5lv1hQ5dbUcxsLpaMz24rjbmQhsMKYe4x0a//iYrGmo6I0rmj1aeaLvbsO1d46Yf1hiNY2DF8wc0mJnUAZjD+LU1sOKZBurER61ciJMrOf16m18f4NdNhXqdx091NxlLbbTRRmMxjVaCNB1mHg/A1jUPm9SqPjQxjPcROwN10HF1wOD1xs8fx0n9JL8C2HZg0WRsWFybDtyO96KVIk0T63iOh1Z61Q0sq37jhFLGQ9sVWPVVlfV7iXU02/ItPnP191jHg5+wrn/uXKaxVlFpApHytaemCUBsOzVwbxroRC3IXIkvByJ7mWj632Cb2mSKxnO79HJBcbQKa/AXzWX99/icxevTf2syh0ZNagYnlnGl6LA6TTWw9HZb/YsmC7qepq9CNplpsa1u0nj8UtnVV189dMWqTGdpQquNYt3FcrQiS/2etlvKWBv1y21g1Y2owX4wbrkSh/hCId5L1Kba2qaPGQwzba1numk8Ue/frPxN7XCKRrTFU9tLx31mplEDFtMu/32wndHZajKmZBjUtxH+53/+Z/W86mWADAWtsBxmYKU+E+IUryduIda2ZP3qR27oZbBW12qb7ahxsfKpD/rc5z5XGXPxbL9YHzLAtA1SsTT28fyNa2Cl9Dlaca860qrepv5G9xdf0FgGVsqcYhwDS6vh9TJW/z/sWsepj9mOQVLHySnjRo9x/rj1NW76pjlj6nzLuv84Nhil43G0MRdpMbDmgjJlNBKofxp40iuwBgvUGSDas6/GXkaFOlUtdx78bLC23Wm/upZA66eJn7ZKaU+wzocZHNiPm362WwibzINx5KWtWWpENYFRZ61BvliIS+oKLOsw8Hh9TRMya4Ax6gDDNvc9joHVdIC0yogrdwaNgnr50TSIAxTtT9cKP5WvVSVxQFjPEweHOltmEoOJeuxRXNtsLavHUv3q/nQOlb6GJINXA16tXozX3WbiP2ggtdFNU6dqbSEc1HG8l8Gtr6nlt9HdXKQZtnxf9atl+drSqzepg2ceDbs2bVlSmyxTSPlk5sZD3ZtWYA3bxhKfuTj40mTaGnBGY16fWR9HU3FAqLqN24yHmQnxvr0MrFEHFw8yt9o9pY9fHtNq33hu2aiXNXEyoHzxLLPBctX+x7Ot4vVqMiOtxBUemsRqFam2LT3/+c9vnKzmNrDitiqZbYOrrOpm+eAqO50DJqMuHvreZFBG42jUS5O244nZtMMpGtFWaW0zG3WmaNMzM40amIs21quMwf5S24C1oklmbP1rhHGlhVah6uMYo9q21GdC9zhqC2H9CAAZNVq9Ebc0t+GjfkWTYu1eiIaW+hmtlNb5iYMr2tvEbJumzTNUj9VmHDP4/Ggr+qhVcYrf1O4MG8eMO6cYx8Cy+sa2XAf70sExV9sxSFytPc44+YlPfOLMx6+G9blN40Zr7pQyzlf/MW59jZt+cA7UZtyq+hmcb+mZ0xmww+Y5oxZSjKuLuUqPgTVXpClnDQKDhz42fYGlDbZhg/rBL1TUY2nyrb/rXKi4SkB/H/ySSDSy9DftG9ZbI52FFbdcjZs+h4E16hr1NkyDEb259TawmgYH1gCjCwZW29VM0kicOOisHU0k2vwGz/1pk8dKY3GNWhdfDUoHtyQNfi2uXp4MN/29bry1GfilGEhNnepcGlhd7tSt8yfq55HUP+pQr8vBr7FpkBN/MjK0aus//uM/VttOZQ2CmwwsS49NnNtoqmkwZ13ftBhYTfcxysAa9vXYYW1FffA/6nnX9lqZoPpi7+DEZRzTzmqz2v69flC1lUeT4/oHKtpoalifkzKesHQ/qh1uk3dQI3opZRlYwyZA06QBq967/vcmHcZVOnGFetS5XiTELfHD2rbZPBNiZZ2BVf8Ax+BHPcZlrVVkOmtH96QV2doimfKBnjbltnmG6nHatA+Dz49WGlsGVpPJNGxsMe6coosGVmRqjUHG2boax8ltDKwmtpaBlTLOl4E1bn2Nmz7VwBrUsl4SYmC1aTVIA4GWBOLD2fYrhGqste1Cy5h1QORjH/vYmT3CdQOm3uFqFZXOw9BbaX2lQ3t7f/3rX5udjgw2fZFOb8E0uNC5GPoNOxy2TfocBla9E9HbfLFTZyATT18siecveBtY8Y1AfduMNcDogoEVtz4O2+bYJPW4euLpT3/6agedt3wsZp3M4hoLaNpuVf8ilVadaTWG7kMTWG1l0C9uQxpntUys/6izNm+S4ttOrRppu4VwkiuwmsqfdeVMKIBlYGlSo8mQ3uxrIj/4sQANpDSJ0IpTrRBUPeutuLaxqI3UOVU6I23wa5aWQTRqBVbTOUvCkWpgxfrRAfBx5YJ1fdNiYMU2RH1X3FY0ysCK2yl1jknqGRbShPpOreYQzyuvvLJajaxrqB/qm3MFVjxQXS8Jhq1ulabil5Xq533ElRCacOpz9/rYyeCvqc9JHU/Mph1uk3dQI1rRYBlYTc9MncE0aGBCTWi2ME1GSdwurxdDGmOqH9aEU+PXeHTBsLZtNs9EGwMrptH16LlqOj9JbY4+3hO3Ro+C23QGrUdltHmGxjWwBp8fmW+WgRWfU308xvoKYf162swpumxgWWOQlHFy6rjRMrBSxvmDmm1TX+PWb6qBNTjf0g4kDCyPVoaYvSUQDyoVAOtrbMM+B980qI+N0bC3RXGvu85Vqa/AGlYRWqmgs330ta42Ztuw9LM1sOK2Sx2UOewMLJ3ZpJViaqy0Wkxn4Gjb17BVGHHLRKqBFQ8a1WG6w87Aqm/raDoDa9h2jS4YWLEjaFPvUT/1g98nvT2wTWPRduDWZGDF+9Vh1lpWrfMu6r+mcxRinE033bTxDCzlj89k1FldN8Pqv4njpFZgpZbfhv9cpLEMLF2DlovrUFkZEfr6n+ognoUV2eqAfRlLz3ve81a77PpZC7PdQthkXrfVlM4rGnYGVtNXt6bBwIrt2qgzsOKKjPrZe6MMrPr5GpM6H1Fbf2RwSj/11VY5Daym82SanreYrm6+Rc3rKIAmTQ3TfOp4YjbtcIpG9DxoMj3uMzOqveqiBuaiffUso8nAijsSNA7WdmgZx9ruqhVY+hiPfsPattk8E20NLG0FlJGmcZ6M48EP2sSzQps+yDPI0mqjJ8W+7fMXy4vXNc7zo/5UL/RkIg4b6zWNIcdd3T1sTjGOgdV01uQga435tGX1da973WpfLG6qk0mNQWTWth0np47bLAMrZZw/Sqdec8bU+ZZ1/+PqcVLP6GzisIVwNvTIO2sCcuh1OKWWFB9xxBGrfcZ7MPiPfvSjatWVzmeRmaQJtn6Dg/q6Q980Ma4bYfUzsPQ2QJ9l10otndkyuKx5cNCh6xgnvZabztbAqhsBYjb4FcL6p7f19aptttmmGtDqZ33tKtXAUuy2X8XQ2Tz1yZU1wOiCgRUnyToHqslkjRrWVhW9fdR5MjrfSitfzjjjjMa3lWKmL4LFTxZrpcvgF8Vm83BZXGPsyLe+hdAalMTPTNfPwLK+7qUVjzJQNEho+xXC+rM9zlcI267Aquu26SuEw8qfTb1MMq9VT7GsWF/693q7aW0bqX85crYGVnyGdA1NX4gcpak2XyGsm8vW5KgLK7DG+cJcnf0oA6v+kqCpb4gTYE22tLpO/a5We2gLz5e//OXK3Bz8EuWwt925DKz6V8KavoBZf77iqhSd8xjTanVabJeb8jdpPnU8oWuZTTucopFxvqIWnxl9UGGaNDDJNjRXrGFb1eIkWs+mzvG54YYbVjNam9q22T4TYmD1BZFT/fkY3P4XnzftVFBborHQ4FdQFUftVDy6YJyXgil11fb5i7FTnh+Z4aO+QlhvP6xD3Medg2hOMY6BVT+2ZdQXE2VG1r8WPoz9bMcg9fa46XqGjZNHfYVw2LjNMnBSxvk33XTTWHPASc0ZU+Zb1v1jYKW0MOTpPYH68vy99tqr+kqVtizpYEv9ZMpogK2Bp7aKDK6qGhzU1x1qrZjSFoL4uV89pBq4vu1tb6uWQtcNrHoHrE+M66DX2AFr5ZNWNX3wgx8M73vf+4IOh9XqBn12XB12m/QaKE7CwNIZAvrkspZha6Cgf5bZJsdf9yZTTRP+c845p2KoCcsXvvCFykiRARjvSfer1VDvfe97K87DDKzBbT+DZxkpb/1TwaofLSWPB32Kk+pOk+ejjz66mjjFw3OtAUYXDKz6Mmi9EZW5qWX9qk9pU28/dX/6advN9ttvX/2zOGkVnH4nnnhiePnLX17Vk/QpM1YrKzRxj3oa9rXLlAbC4qqBmr7QpevSAKh+DZG5ng2tqNM206bncPDsrmhCbL311mHp0qUVB92TVmxJDx/4wAfW0FldN3rupV290ZSWZXRqkKzr8zKwUspPqQ+PPG0Hj2rzpE+1UTvttFP1HMrAiANfmYtqK/bcc8+qvqRPDebURsps0m+2Blb9GVJ7pDZAh8DXD3tVOzpMU1opq3Z8jz32qNq0elsXB6zaHq3fNBhY9RcNMk/VBssQ1k99jbYra7WD/qY34rEtHWVgKa+22oqvBsra+qmXQnHFnVbSyNhS/dcnnzoEXav09EJIhrvOGNFPdfOVr3ylWsW7+eabVxqIbUHU3rAtoR56V8xo6ujLX01GaL3c+rlAGgdI/2IR22UdP6CtmToHM7ZT+gqjnoW65lPHE4oxm3Y4VSOxHR7nmZkmDXhpay7jDjOw4gpBTTbVN+m5VL8Yv1La1LZN6pnQ1tPBjxo1MdFLPK3qj+MdjYliexG3pKsN09hY7YyOHpDJIz3r/tSGafuuzl/VP8d224O/9fw1lZny/Ggsrq9Q65whtSmxn9I4S2PsU045pWrXLQNr3DmI2q2oCfUR9S+rDjMk9BJZHxjSr36tMpM0R1AbOOojF3Vmsx2DKFbKODll3GYZOCnj/HHra1JzxpT5lnX/GFgeLRAxe0GgbnLohnVgus6rUqMi00rLqdXhaVnrokWLVvskfNOgPq7W0qQofhpYcRVLq2M0KNc2Qn2muH5eiN46vP71r6862qZrGPwKy7jpJ2Fg6T60ekeDCHVe8et4Mgr0RkCTQBltz3zmM6tJSH1QEdPGr+bp3/XZbZ25oMmSJomPfvSjK83Fa4389OljGTJNBlacPMmg0gAg5tGg5eabb646bxk4MjbqW9KsAUYXDCzdmwYi6tg18NJPX7/SJCqes6L71WBAq92iESX2WvV21FFHVfodZK840rPefsdJ5qQe9nEOpBy8hrqhrGdOKxJlvMWvl+nZ0UBN24pU12Khn+pahqrKVn3rv8uo1DOnwZXiiMfgqkhpWNqSruIzp85WWtaXl/7t3/6tMjviVt9JbSGMrMctf1J1NNs4bQePKicOsNUuyjw69thjq7ZBz7vaU/1kyqqeYjsSz8uTkVI//80yiJrOwIrPkIw0GZlRV2qLdS6RVopGY72+UlSakokq40Waitc46rmzrq8LK7DEQ5w1wZOhFHmIQezvxF/GgtqN+LMMrMG+IT5PmpwMa4dVX7oOmVH1ti3qQDE0CVP/ENu2YX3DbDU9Kn99hVl9W+WoPPHLbEoTVxQM9onSlMwscddPWtQX0+rtVOp4YjbtcKpGUp6ZadGAp77mMvYwA0vjXW3R00sytQl6yaSzCet9Vf28JY071Ofq+Z3NM9F2BZauoz55HjTYpT21Depf6h9AGmSrNk33qC+dTvLF3WA5bZ+/unGX8vwMjvXUpujruxozqd/SV8zVvtZfEg8bx4w7p9AcJr6kVrk6w1Ir+jU+lSbUv9b71KZrVb8f+1QZkjL7Nf+yfrMdg8iYTR0njztuswycOEYZd5w/bn2Nm37YHEjaGme+Zd0/Bpaldv4OgREE1HHIcLr44ourAaQmsHFi9cIXvrB6K6C3OYMd3rBBvVYq6Y2yVsiocVanqTh6q6XGWW+o1YnWtxKoMZWxJUNHb591DRpIaDKhfFohVt9aOG76SRlY4nLnnXdWB+tqoB2NrH322ad6yxPfoitd05fGdN6N3sK88pWvDJrcyJhSA1Z/qy3TRisD9Klj8YvntahD1Nu6pq1ayiNDUCuRNCjSTwMwvY3TCo/BbZnTYmDpPqRPHYivFRFawhtNKWlK2wbj6oS6xONqFplbMnxUT/Ez9VodoXqIKw0n2ThYAzcNdGR0apm/6nJwqf/gF7c0idVZMjKadNC3VinobJz6AclNWtPh4NKkDAidw6Y8Tdt6B8tTGTLWZMJq1aB042VgxYmizAJtV1MdjSp/kvU0m1jjDB6lQ7WFMufrB7rr2f/sZz9bGd7SdGzrNCDWihyZh2on/uIv/qIyU3Q2iGUQDTOwdK+D5UlXWkGq7aVqiwcH28qja5cB9+EPf7jSUGzrZIhLj4PPnXV9XTGwIo/Pfe5zVbsb2xS1l2qX9UZ/0NhuY2Aprt4Ma8KkvtTqw+LA/Yorrqiu4/rrrzfbtmF9Q1wpMhtdD8sbJ2rqVwYn9sPyxDMjZRLKGIirWaKm9EJC9y0jVduoZeZq9Zr0P9hOpYwnZtsOp2gk5ZmZFg146CpHzFFfu4tnSQ1+GVjXOdi2ScfS6myfiTima7MCS9cRV/EMO9Bdq3o1UddZXrE9iX2LTC+NCWTweP+s5y+WP3jf4/Y59WeuqU1R26Uy2hhY484pVLbqTyum1YdobqPxt/6/ycCK16p5jsZxcX6kMaH6Yo0J29bNJMYg8Xq06nvccfI440bLwIlaGHecP259jZt+1Ev8ceZb1v1jYHm3RsSHAAQgAIGpJBAHOzI447ls1o3EAbu2MGkSKgNlLn+5y5/Le6UsCEAAAhCAAAQmSyCaEON8yXqyV9CvaIzb+lHfHOLej3rmLiEAAQi4EdCBs1pdpZ9W0sTzfGKBcduB3i7rrex2221X/UkH32tbqVbTaBXb4C+eR6HVj/FT4pO8idzlT/JeiAUBCEAAAhCAwNwRuO+++6rdCd///verMUoc28QrqJ9lp9WeL37xi+fu4gotiXFboRU75m1hYI0JjOQQgAAEILA6gfrXbXSml5aux4P6tTRZ29f037V1IB6mrAj66o7Oh9CWVx0g+pd/+ZczB4lrQKhtlto+1nbL0Lj1krv8ca+X9BCAAAQgAAEIdIeAziHTuV8ar2icE1eKy7zSinMdh6APU+nIj0033bQ7Fz6lV8K4bUorbsKXjYE1YaCEgwAEINBHAvWDjps+gNB0KLUGePWDxOPh+PEAaZ2bobNrZIg1fZJ7tpxzlz/b6yc/BCAAAQhAAAL5CNQ/fBM/YKTzAOOHb3T+rl7QPfe5z813kQWVzLitoMqcxa1gYM0CHlkhAAEIQOD/CMh40ltGbRPUgff66aB6nXmlg/ybvraojwzoow36WMA111wz8wVQHRqvbYX6qo7nl4pyl49+IAABCEAAAhCYXgKDB2rHr+bqK9/62Ii+9MdvcgQYt02O5bRGws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AACEIAABCAAAQhAAAI9IYCB1ZOK5jYhAAEIQAACEIAABCAAAQhLexb0AAAQfElEQVRAAAIQgMC0EsDAmtaa47ohAAEIQAACEIAABCAAAQhAAAIQgEBPCGBg9aSiuU0IQAACEIAABCAAAQhAAAIQgAAEIDCtBDCwprXmuG4IQAACEIAABCAAAQhAAAIQgAAEINATAhhYPalobhMCEIAABCAAAQhAAAIQgAAEIAABCEwrAQysaa05rhsCEIAABCAAAQhAAAIQgAAEIAABCPSEAAZWTyqa24QABCAAAQhAAAIQgAAEIAABCEAAAtNKAANrWmuO64YABCAAAQhAAAIQgAAEIAABCEAAAj0hgIHVk4rmNiEAAQhAAAIQgAAEIAABCEAAAhCAwLQSwMCa1prjuiEAAQhAAAIQgAAEIAABCEAAAhCAQE8IYGD1pKK5TQhAAAIQgAAEIAABCEAAAhCAAAQgMK0EMLCmtea4bghAAAIQgAAEIAABCEAAAhCAAAQg0BMCGFg9qWhuEwIQgAAEIAABCEAAAhCAAAQgAAEITCsBDKxprTmuGwIQgAAEIAABCEAAAhCAAAQgAAEI9IQABlZPKprbhAAEIAABCEAAAhCAAAQgAAEIQAAC00oAA2taa47rhgAEIAABCEAAAhCAAAQgAAEIQAACPSGAgdWTiuY2IQABCEAAAhCAAAQgAAEIQAACEIDAtBLAwJrWmuO6IQABCEAAAhCAAAQgAAEIQAACEIBATwhgYPWkorlNCEAAAhCAAAQgAAEIQAACEIAABCAwrQQwsKa15rhuCEAAAhCAAAQgAAEIQAACEIAABCDQEwIYWD2paG4TAhCAAAQgAAEIQAACEIAABCAAAQhMKwEMrGmtOa4bAhCAAAQgAAEIQAACEIAABCAAAQj0hAAGVk8qmtuEAAQgAAEIQAACEIAABCAAAQhAAALTSgADa1prjuuGAAQgAAEIQKC3BO69996wcOHCcPbZZ1cMTjjhhPCOd7wjrL322kOZPPTQQ2Hx4sXhXe96V5XmYx/7WDjwwANdGaqst7/97bMu69Zbbw37779/2GSTTcIFF1wQNtxwQ9frJjgEIAABCEAAAt0jgIHVvTrhiiAAAQhAAAIQgMBIAoMG1i677BLOO++8sOmmmw7Nd9ddd1WG1TXXXIOBhb4gAAEIQAACEJg6AhhYU1dlXDAEIAABCEAAAn0nUDewZFr99re/DZ/61KfCzjvvPBTNVVddFXbbbbeZv7MCq+8q4v4hAAEIQAAC00UAA2u66ourhQAEIAABCEAAAqFuYL35zW8OH/jAB8LRRx9dbQ9s2kb4wAMPhEWLFoWbbropbLHFFuH888+f9ba+NtXAFsI2lEgDAQhAAAIQgEAbAhhYbSiRBgIQgAAEIAABCHSIQN3A+sQnPhHOOeec8OCDD1bnQ2222WZrXOlPf/rT8MpXvjI8//nPD+uss05ldDWtwFq1alW44oorKoPruuuuq+I8+9nPDq95zWvCXnvtFebNm7dG7Icffjh89atfDWeccUb40pe+FB73uMeFgw46KBx77LHhzDPPHHoG1ooVK8KHPvShcPHFF1fG2pZbbhm0FXLBggXhKU95SlhrrbVmyuIMrA6Jj0uBAAQgAAEIZCKAgZUJPMVCAAIQgAAEIACBVAJ1A0vm0dVXX12ZUsuXLw+77rrrGmEvu+yy8OpXv7raZnj99dc3mkq33XZbtYpLMWRCPfWpT61MsZtvvjncc8894eUvf3lYunRp2HjjjWfi6++nnnpqtbpLv2c84xlh3XXXDbfcckt4znOeEzbYYIPwkY98ZA2z7IYbbghHHHFElU7G1fz586ttkN/4xjfC+uuvH04++eRw+OGHV2abfhhYqUohHwQgAAEIQKAcAhhY5dQldwIBCEAAAhCAQE8I1A2sr3/969Vd77HHHo3bCO+///5w3HHHhR/+8IfVQe/nnnvuGgbWypUrq5VP+vuRRx4Z3vnOd4aNNtqoivvLX/6yyq9VWTK4lixZUplU+mm11sEHHxy23nrrytzafvvtq5VT9TxKV1/tdfvtt1crtL73ve+F008/vfpnrex65JFHqpVYxx9/fJDBdckll8yc2YWB1RNhc5sQgAAEIACBEQQwsJAHBCAAAQhAAAIQmDICgwbWVlttVRlJ99133xrbCKP5s++++4a3vvWt4cQTT1zDwNLWv5e97GVhp512qrYjPv7xj1+NyM9//vMq/o9//ONw+eWXhx122CFou6EMrUsvvXQ1sylmjNsWb7zxxtUMLJlW2l6oFWNauRVXWcV81157bXjFK14RXvCCF4Rly5aF9dZbjxVYU6ZPLhcCEIAABCDgQQADy4MqMSEAAQhAAAIQgIAjgUED61nPelY46aSTwgknnLDGNkKdi/WmN71pxngaPFhdK58WL15c/e+ss84Khx12WOOVR+PptNNOCwsXLgw/+clPKqNJ2wQvvPDCmRVbMfNDDz1UXc+73/3uGQNLWxGPOuqoasvjZz7zmbDddtutUdbdd99dmWVaxfXxj388POlJT8LActQSoSEAAQhAAALTQgADa1pqiuuEAAQgAAEIQAAC/z+BQQNLB61/85vfDC996Uurs67i1wjjKqnf/OY31YHpMpsGDaymWE2gP/3pT4eXvOQllXn1nve8J3z3u9+ttvgdcMAB1VbAuK2wnldbEg855JAZA+uuu+4KBx54YPjOd74Tnva0pzXm0aHwOo/rjjvuCNoeqXtjCyHShwAEIAABCEAAAwsNQAACEIAABCAAgSkj0GQ6aeXSoYceGn71q19VK6J0OPoPfvCD6vB1fUVQxpPOp0o1sPRVwh133LFaoSXDSgZW/d+bDCyt/tIZV/EMrGhE6fD2Nj8MrDaUSAMBCEAAAhDoBwEMrH7UM3cJAQhAAAIQgEBBBJoMLG0FlLH0hje8oTpc/cUvfnE4++yzq62B9e16qQZWXIGlQ9YV41vf+la1Amv//fcP73//+8NjHvOYNQgPGlhaVaUVWzpYPm4PbFMtrMBqQ4k0EIAABCAAgbIJYGCVXb/cHQQgAAEIQAACBRIYtu1PW/Ne9KIXVWdT6cB2rbrS78wzzwzrr79+9c9NZ2DF87OGnYFVN8fiGVjRjHrUox61xsHxKqd+tlZcgaWtjFoN9sUvfjF8/vOfr7YHtvlhYLWhRBoIQAACEIBA2QQwsMquX+4OAhCAAAQgAIECCQwzsKJBpLOmjjvuuOrwdq3Iqh/MPmhgCU/brxB++9vfnjGetIpKZZxxxhnVlwj33nvv1UjHLxd+5StfmdlCWDfC3vKWt1Srwwa/QiizSoe4P+EJTwhLliwJ8+fP5wysAjXMLUEAAhCAAATGJYCBNS4x0kMAAhCAAAQgAIHMBEYdvB6/FrjtttuG++67L3zyk58M22yzzcwVNxlYK1euDAsWLAg6dP3II48M73znO2e+KqivAcqoOv/888PRRx9dmUrxvCudi6VD2R/72MdWq7z0NUSds7VixYpqBdg555xTlRtXYOmfdUC7DKof/vCH4e1vf3s44ogjwnrrrVel+9nPfhZkbKksGW9aGTZv3jwMrMx6o3gIQAACEIBAFwhgYHWhFrgGCEAAAhCAAAQgMAaBUQbW9773vbDvvvtWRpG+SLhs2bIZg0hFNBlY0ViSQbV8+fLwuMc9Ljz1qU8NDz74YLj55pvDPffcUx0Gv3Tp0rDxxhvPXKlWVF100UXh8MMPr9LINJOZFQ9pl3H2ta99bTUDS5mvvfba8NrXvrYypnTYvFZZaUXXsLLYQjiGOEgKAQhAAAIQKJQABlahFcttQQACEIAABCBQLoFRBpaMpKOOOqpaxVRf+RRpDDOw9PdVq1ZVh6tfcsklQaur9Nt5553Dq171qrDnnntWq6EGfzKxZJrpIHcdHv+73/0u7L777mHRokXVKiuttmq6jl/84hfhox/9aLj44ovDTTfdVJ3RpTOxdEbWXnvttVpZGFjlapk7gwAEIAABCLQlgIHVlhTpIAABCEAAAhCAAAQgAAEIQAACEIAABLIQwMDKgp1CIQABCEAAAhCAAAQgAAEIQAACEIAABNoSwMBqS4p0EIAABCAAAQhAAAIQgAAEIAABCEAAAlkIYGBlwU6hEIAABCAAAQhAAAIQgAAEIAABCEAAAm0JYGC1JUU6CEAAAhCAAAQgAAEIQAACEIAABCAAgSwEMLCyYKdQCEAAAhCAAAQgAAEIQAACEIAABCAAgbYEMLDakiIdBCAAAQhAAAIQgAAEIAABCEAAAhCAQBYCGFhZsFMoBCAAAQhAAAIQgAAEIAABCEAAAhCAQFsCGFhtSZEOAhCAAAQgAAEIQAACEIAABCAAAQhAIAsBDKws2CkUAhCAAAQgAAEIQAACEIAABCAAAQhAoC0BDKy2pEgHAQhAAAIQgAAEIAABCEAAAhCAAAQgkIUABlYW7BQKAQhAAAIQgAAEIAABCEAAAhCAAAQg0JYABlZbUqSDAAQgAAEIQAACEIAABCAAAQhAAAIQyEIAAysLdgqFAAQgAAEIQAACEIAABCAAAQhAAAIQaEsAA6stKdJBAAIQgAAEIAABCEAAAhCAAAQgAAEIZCGAgZUFO4VCAAIQgAAEIAABCEAAAhCAAAQgAAEItCWAgdWWFOkgAAEIQAACEIAABCAAAQhAAAIQgAAEshDAwMqCnUIhAAEIQAACEIAABCAAAQhAAAIQgAAE2hLAwGpLinQQgAAEIAABCEAAAhCAAAQgAAEIQAACWQhgYGXBTqEQgAAEIAABCEAAAhCAAAQgAAEIQAACbQlgYLUlRToIQAACEIAABCAAAQhAAAIQgAAEIACBLAQwsLJgp1AIQAACEIAABCAAAQhAAAIQgAAEIACBtgQwsNqSIh0EIAABCEAAAhCAAAQgAAEIQAACEIBAFgIYWFmwUygEIAABCEAAAhCAAAQgAAEIQAACEIBAWwIYWG1JkQ4CEIAABCAAAQhAAAIQgAAEIAABCEAgCwEMrCzYKRQCEIAABCAAAQhAAAIQgAAEIAABCECgLQEMrLakSAcBCEAAAhCAAAQgAAEIQAACEIAABCCQhQAGVhbsFAoBCEAAAhCAAAQgAAEIQAACEIAABCDQlgAGVltSpIMABCAAAQhAAAIQgAAEIAABCEAAAhDIQgADKwt2CoUABCAAAQhAAAIQgAAEIAABCEAAAhBoSwADqy0p0kEAAhCAAAQgAAEIQAACEIAABCAAAQhkIYCBlQU7hUIAAhCAAAQgAAEIQAACEIAABCAAAQi0JYCB1ZYU6SAAAQhAAAIQgAAEIAABCEAAAhCAAASyEMDAyoKdQiEAAQhAAAIQgAAEIAABCEAAAhCAAATaEsDAakuKdBCAAAQgAAEIQAACEIAABCAAAQhAAAJZCGBgZcFOoRCAAAQgAAEIQAACEIAABCAAAQhAAAJtCWBgtSVFOghAAAIQgAAEIAABCEAAAhCAAAQgAIEsBDCwsmCnUAhAAAIQgAAEIAABCEAAAhCAAAQgAIG2BDCw2pIiHQQgAAEIQAACEIAABCAAAQhAAAIQgEAWAhhYWbBTKAQgAAEIQAACEIAABCAAAQhAAAIQgEBbAhhYbUmRDgIQgAAEIAABCEAAAhCAAAQgAAEIQCALAQysLNgpFAIQgAAEIAABCEAAAhCAAAQgAAEIQKAtgf8P0Cz10KPrpRs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Washington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0106" y="1816520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Arizona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11039" y="1645920"/>
            <a:ext cx="0" cy="4925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6" y="2185850"/>
            <a:ext cx="3928232" cy="4385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89" y="2185852"/>
            <a:ext cx="3874009" cy="43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Florida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0106" y="1847299"/>
            <a:ext cx="15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Georgia" panose="02040502050405020303" pitchFamily="18" charset="0"/>
              </a:rPr>
              <a:t>Pennsylvania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352543" y="1645920"/>
            <a:ext cx="0" cy="4925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9" y="2185853"/>
            <a:ext cx="3977640" cy="4385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29" y="2185851"/>
            <a:ext cx="4142780" cy="43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Predictive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32" y="1618488"/>
            <a:ext cx="4398264" cy="421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8" y="1618488"/>
            <a:ext cx="4434763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en-US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combination of Weather and Road POIs was found to be a very poor predictor of accident severity- contrary to several studies. Despite Weather variables dominating, accuracy remains fairly low.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Weather related variables were found to be the most important predictors across different states and Road POIs performed poorly in terms of variable importance (could be due to their sparsity).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Bagging and Random Forest ensemble were found to perform marginally better out-of-sample in this data, despite the use of models such as MARS and </a:t>
            </a:r>
            <a:r>
              <a:rPr lang="en-US" sz="1600" b="0" dirty="0" err="1"/>
              <a:t>AdaBoost</a:t>
            </a:r>
            <a:r>
              <a:rPr lang="en-US" sz="1600" b="0" dirty="0"/>
              <a:t> – they handle variance better.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Future direction – Studying driver behavior, eliminating driver behavior by studying autonomous vehicle crashes, topic modeling across insurance statements to understand driver/passenger understanding of the situation etc. 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>
              <a:lnSpc>
                <a:spcPct val="100000"/>
              </a:lnSpc>
            </a:pPr>
            <a:endParaRPr lang="en-US" sz="1600" b="0" dirty="0"/>
          </a:p>
          <a:p>
            <a:pPr>
              <a:lnSpc>
                <a:spcPct val="100000"/>
              </a:lnSpc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64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rc 3"/>
          <p:cNvSpPr/>
          <p:nvPr/>
        </p:nvSpPr>
        <p:spPr>
          <a:xfrm rot="21073004">
            <a:off x="3389535" y="3434142"/>
            <a:ext cx="1049348" cy="1247329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773929" y="425776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4981007" y="4270758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3929" y="4295173"/>
            <a:ext cx="1336621" cy="5424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75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neque in dignissim, and quet nis et umis varius.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766354"/>
            <a:ext cx="4405605" cy="2883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46" y="766353"/>
            <a:ext cx="4740554" cy="2810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46" y="3576810"/>
            <a:ext cx="4740554" cy="2719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6810"/>
            <a:ext cx="4429511" cy="2719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599" y="6296755"/>
            <a:ext cx="8177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/>
              </a:rPr>
              <a:t>https://weather.com/safety/winter/news/weather-fatalities-car-crashes-accidents-united-states</a:t>
            </a:r>
            <a:endParaRPr lang="en-US" sz="800" dirty="0"/>
          </a:p>
          <a:p>
            <a:r>
              <a:rPr lang="en-US" sz="800" dirty="0">
                <a:hlinkClick r:id="rId8"/>
              </a:rPr>
              <a:t>http://www.prism.engineering/traffic-facts-international-by-country.html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https://weather.com/safety/winter/news/weather-fatalities-car-crashes-accidents-united-states</a:t>
            </a:r>
            <a:endParaRPr lang="en-US" sz="800" dirty="0"/>
          </a:p>
          <a:p>
            <a:r>
              <a:rPr lang="en-US" sz="800" dirty="0" smtClean="0">
                <a:hlinkClick r:id="rId9"/>
              </a:rPr>
              <a:t>https</a:t>
            </a:r>
            <a:r>
              <a:rPr lang="en-US" sz="800" dirty="0">
                <a:hlinkClick r:id="rId9"/>
              </a:rPr>
              <a:t>://www.nbcnews.com/tech/tech-news/self-driving-uber-car-hit-killed-woman-did-not-recognize-n1079281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1" y="2515855"/>
            <a:ext cx="5668899" cy="172521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dirty="0"/>
              <a:t>Analyzing and modeling the effect that weather stimuli and road points-of-interest (POIs) bear on accident severity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1494972"/>
            <a:ext cx="7886700" cy="71608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691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6251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5195" y="2115261"/>
            <a:ext cx="8309501" cy="3583946"/>
          </a:xfrm>
        </p:spPr>
        <p:txBody>
          <a:bodyPr/>
          <a:lstStyle/>
          <a:p>
            <a:r>
              <a:rPr lang="en-US" sz="1600" dirty="0" err="1"/>
              <a:t>Malin</a:t>
            </a:r>
            <a:r>
              <a:rPr lang="en-US" sz="1600" dirty="0"/>
              <a:t> et al. (2019) analyzed accidents in Finland across all main road networks using Palm </a:t>
            </a:r>
            <a:r>
              <a:rPr lang="en-US" sz="1600" dirty="0" err="1"/>
              <a:t>Probabilites</a:t>
            </a:r>
            <a:r>
              <a:rPr lang="en-US" sz="1600" dirty="0"/>
              <a:t> by also accounting for driver behavior and found that both</a:t>
            </a:r>
            <a:r>
              <a:rPr lang="en-US" sz="1600" b="1" dirty="0">
                <a:solidFill>
                  <a:schemeClr val="accent1"/>
                </a:solidFill>
              </a:rPr>
              <a:t>, road type and weather conditions, were found to have significant impact on accident severity.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Sherretz</a:t>
            </a:r>
            <a:r>
              <a:rPr lang="en-US" sz="1600" dirty="0"/>
              <a:t> et al. (1978) analyzed the data from seven southern Illinois cities and found a </a:t>
            </a:r>
            <a:r>
              <a:rPr lang="en-US" sz="1600" b="1" dirty="0">
                <a:solidFill>
                  <a:schemeClr val="accent1"/>
                </a:solidFill>
              </a:rPr>
              <a:t>linear relationship between rainfall and occurrence of traffic accidents.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Montella</a:t>
            </a:r>
            <a:r>
              <a:rPr lang="en-US" sz="1600" dirty="0"/>
              <a:t> et al. (2012) study analyzed two wheeler crashes in Italy. </a:t>
            </a:r>
            <a:r>
              <a:rPr lang="en-US" sz="1600" b="1" dirty="0">
                <a:solidFill>
                  <a:schemeClr val="accent1"/>
                </a:solidFill>
              </a:rPr>
              <a:t>Alignment subsets such as intersection, curved roads and so on, were observed to be related to crashes.  A lot of times, good weather did not bear any impact on crashes. </a:t>
            </a:r>
          </a:p>
          <a:p>
            <a:r>
              <a:rPr lang="en-US" sz="1600" dirty="0" err="1"/>
              <a:t>Moosavi</a:t>
            </a:r>
            <a:r>
              <a:rPr lang="en-US" sz="1600" dirty="0"/>
              <a:t> et al. (2019) used deep neural networks to predict accident risks in real time- up to 15 minute durations within a precision of 5sq. Km radius using the same dataset.</a:t>
            </a:r>
          </a:p>
          <a:p>
            <a:r>
              <a:rPr lang="en-US" sz="1600" dirty="0" err="1"/>
              <a:t>Theoﬁlatos</a:t>
            </a:r>
            <a:r>
              <a:rPr lang="en-US" sz="1600" dirty="0"/>
              <a:t>, A. (2017) </a:t>
            </a:r>
            <a:r>
              <a:rPr lang="en-US" sz="1600" b="1" dirty="0">
                <a:solidFill>
                  <a:srgbClr val="FF0000"/>
                </a:solidFill>
              </a:rPr>
              <a:t>did not find a strong relationship between weather and accident severity.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27100" y="1320800"/>
            <a:ext cx="8229219" cy="716084"/>
          </a:xfrm>
        </p:spPr>
        <p:txBody>
          <a:bodyPr/>
          <a:lstStyle/>
          <a:p>
            <a:r>
              <a:rPr lang="en-US" dirty="0"/>
              <a:t>Past Work</a:t>
            </a:r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Bayesian Logistic Regression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CART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Random Forest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SVMs, Neural Networks, Hybrid Decision Tree-NN methods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Objective Particle Swarm Optimization (MOPSO)</a:t>
            </a:r>
          </a:p>
          <a:p>
            <a:endParaRPr lang="en-US" dirty="0"/>
          </a:p>
          <a:p>
            <a:pPr marL="38100" indent="0">
              <a:buNone/>
            </a:pPr>
            <a:r>
              <a:rPr lang="en-US" sz="1800" b="1" dirty="0"/>
              <a:t>Pitfalls: Niche Data, leading to high bias and low variance across regions or climatic conditions- doesn’t capture all conditions well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/>
              <a:t>Methodologies from Past Work</a:t>
            </a:r>
          </a:p>
        </p:txBody>
      </p:sp>
    </p:spTree>
    <p:extLst>
      <p:ext uri="{BB962C8B-B14F-4D97-AF65-F5344CB8AC3E}">
        <p14:creationId xmlns:p14="http://schemas.microsoft.com/office/powerpoint/2010/main" val="20493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608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: US Accidents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 smtClean="0">
                <a:solidFill>
                  <a:schemeClr val="tx1"/>
                </a:solidFill>
              </a:rPr>
              <a:t>2.25 </a:t>
            </a:r>
            <a:r>
              <a:rPr lang="en-US" sz="1900" b="0" dirty="0">
                <a:solidFill>
                  <a:schemeClr val="tx1"/>
                </a:solidFill>
              </a:rPr>
              <a:t>Million Observations (obtained using APIs that provide traffic event data)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Spanning 49 states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Data collected from February 2016 to March 2019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49 columns including weather data and Road POIs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Certain variables such as Source, TMC, Start and End Times, Start and End Latitudes and </a:t>
            </a:r>
            <a:r>
              <a:rPr lang="en-US" sz="1900" b="0" dirty="0" smtClean="0">
                <a:solidFill>
                  <a:schemeClr val="tx1"/>
                </a:solidFill>
              </a:rPr>
              <a:t>Longitudes, and some other geographical </a:t>
            </a:r>
            <a:r>
              <a:rPr lang="en-US" sz="1900" b="0" dirty="0">
                <a:solidFill>
                  <a:schemeClr val="tx1"/>
                </a:solidFill>
              </a:rPr>
              <a:t>variables were removed since they were not included in our primary scope of interest.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Variables containing more than 80% of missing values were also removed.</a:t>
            </a:r>
            <a:endParaRPr lang="en-US" sz="19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Variable of Interest: Severity</a:t>
            </a:r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Level 1 : 2 Minutes and 30 </a:t>
            </a:r>
            <a:r>
              <a:rPr lang="en-US" sz="1600" i="1" dirty="0" smtClean="0"/>
              <a:t>Seconds  (814)</a:t>
            </a:r>
            <a:endParaRPr lang="en-US" sz="160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/>
              <a:t>Level 2 : 3 Minutes and 15 </a:t>
            </a:r>
            <a:r>
              <a:rPr lang="en-US" sz="1600" b="0" i="1" dirty="0" smtClean="0"/>
              <a:t>Seconds  (1455524)</a:t>
            </a:r>
            <a:endParaRPr lang="en-US" sz="1600" b="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Level 3:  8 </a:t>
            </a:r>
            <a:r>
              <a:rPr lang="en-US" sz="1600" i="1" dirty="0" smtClean="0"/>
              <a:t>Minutes (715582)</a:t>
            </a:r>
            <a:endParaRPr lang="en-US" sz="160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Level 4:  18 </a:t>
            </a:r>
            <a:r>
              <a:rPr lang="en-US" sz="1600" b="1" dirty="0" smtClean="0"/>
              <a:t>Minutes (72002)</a:t>
            </a:r>
            <a:endParaRPr lang="en-US" sz="1600" b="1" dirty="0"/>
          </a:p>
          <a:p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427101" y="6452092"/>
            <a:ext cx="386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Moosavi</a:t>
            </a:r>
            <a:r>
              <a:rPr lang="en-US" sz="1400" dirty="0"/>
              <a:t> et al.(2019)</a:t>
            </a:r>
          </a:p>
        </p:txBody>
      </p:sp>
    </p:spTree>
    <p:extLst>
      <p:ext uri="{BB962C8B-B14F-4D97-AF65-F5344CB8AC3E}">
        <p14:creationId xmlns:p14="http://schemas.microsoft.com/office/powerpoint/2010/main" val="16931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791</Words>
  <Application>Microsoft Office PowerPoint</Application>
  <PresentationFormat>On-screen Show (4:3)</PresentationFormat>
  <Paragraphs>145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Georgia</vt:lpstr>
      <vt:lpstr>LucidaGrande</vt:lpstr>
      <vt:lpstr>UB Powerpoint Template</vt:lpstr>
      <vt:lpstr>effect of weather stimuli and road points of interest in classifying traffic accident severity</vt:lpstr>
      <vt:lpstr>MOTIVATION</vt:lpstr>
      <vt:lpstr>PowerPoint Presentation</vt:lpstr>
      <vt:lpstr>Problem Statement</vt:lpstr>
      <vt:lpstr>Literature review</vt:lpstr>
      <vt:lpstr>Past Work</vt:lpstr>
      <vt:lpstr>Methodologies from Past Work</vt:lpstr>
      <vt:lpstr>DATA Description</vt:lpstr>
      <vt:lpstr>Initial Data : US Accidents </vt:lpstr>
      <vt:lpstr>Road POIs</vt:lpstr>
      <vt:lpstr>Weather Variables</vt:lpstr>
      <vt:lpstr>Data preprocessing and cleaning</vt:lpstr>
      <vt:lpstr>PowerPoint Presentation</vt:lpstr>
      <vt:lpstr>Variables Considered</vt:lpstr>
      <vt:lpstr>MethodologY</vt:lpstr>
      <vt:lpstr>PowerPoint Presentation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Adithya Narayanan L</cp:lastModifiedBy>
  <cp:revision>253</cp:revision>
  <cp:lastPrinted>2015-10-19T19:01:41Z</cp:lastPrinted>
  <dcterms:created xsi:type="dcterms:W3CDTF">2016-06-28T14:05:07Z</dcterms:created>
  <dcterms:modified xsi:type="dcterms:W3CDTF">2019-12-11T05:03:35Z</dcterms:modified>
  <cp:category/>
</cp:coreProperties>
</file>